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94" r:id="rId2"/>
    <p:sldId id="295" r:id="rId3"/>
    <p:sldId id="296" r:id="rId4"/>
    <p:sldId id="305" r:id="rId5"/>
    <p:sldId id="322" r:id="rId6"/>
    <p:sldId id="311" r:id="rId7"/>
    <p:sldId id="256" r:id="rId8"/>
    <p:sldId id="300" r:id="rId9"/>
    <p:sldId id="302" r:id="rId10"/>
    <p:sldId id="297" r:id="rId11"/>
    <p:sldId id="299" r:id="rId12"/>
    <p:sldId id="315" r:id="rId13"/>
    <p:sldId id="258" r:id="rId14"/>
    <p:sldId id="260" r:id="rId15"/>
    <p:sldId id="261" r:id="rId16"/>
    <p:sldId id="318" r:id="rId17"/>
    <p:sldId id="309" r:id="rId18"/>
    <p:sldId id="316" r:id="rId19"/>
    <p:sldId id="317" r:id="rId20"/>
    <p:sldId id="267" r:id="rId21"/>
    <p:sldId id="275" r:id="rId22"/>
    <p:sldId id="271" r:id="rId23"/>
    <p:sldId id="273" r:id="rId24"/>
    <p:sldId id="283" r:id="rId25"/>
    <p:sldId id="285" r:id="rId26"/>
    <p:sldId id="286" r:id="rId27"/>
    <p:sldId id="310" r:id="rId28"/>
    <p:sldId id="289" r:id="rId29"/>
    <p:sldId id="287" r:id="rId30"/>
    <p:sldId id="288" r:id="rId31"/>
    <p:sldId id="292" r:id="rId32"/>
    <p:sldId id="293" r:id="rId33"/>
    <p:sldId id="313" r:id="rId34"/>
    <p:sldId id="320" r:id="rId35"/>
    <p:sldId id="324" r:id="rId36"/>
  </p:sldIdLst>
  <p:sldSz cx="9144000" cy="6858000" type="screen4x3"/>
  <p:notesSz cx="7010400" cy="9296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Elizabeth" initials="E" lastIdx="16" clrIdx="0">
    <p:extLst>
      <p:ext uri="{19B8F6BF-5375-455C-9EA6-DF929625EA0E}">
        <p15:presenceInfo xmlns:p15="http://schemas.microsoft.com/office/powerpoint/2012/main" userId="Elizabeth"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81796" autoAdjust="0"/>
  </p:normalViewPr>
  <p:slideViewPr>
    <p:cSldViewPr>
      <p:cViewPr varScale="1">
        <p:scale>
          <a:sx n="67" d="100"/>
          <a:sy n="67" d="100"/>
        </p:scale>
        <p:origin x="1834" y="62"/>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100" d="100"/>
        <a:sy n="100" d="100"/>
      </p:scale>
      <p:origin x="0" y="-10362"/>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6434"/>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6434"/>
          </a:xfrm>
          <a:prstGeom prst="rect">
            <a:avLst/>
          </a:prstGeom>
        </p:spPr>
        <p:txBody>
          <a:bodyPr vert="horz" lIns="93177" tIns="46589" rIns="93177" bIns="46589" rtlCol="0"/>
          <a:lstStyle>
            <a:lvl1pPr algn="r">
              <a:defRPr sz="1200"/>
            </a:lvl1pPr>
          </a:lstStyle>
          <a:p>
            <a:fld id="{C236A7E9-DE36-4D07-AF8E-54C867E88457}" type="datetimeFigureOut">
              <a:rPr lang="en-US" smtClean="0"/>
              <a:t>11/26/2017</a:t>
            </a:fld>
            <a:endParaRPr lang="en-US"/>
          </a:p>
        </p:txBody>
      </p:sp>
      <p:sp>
        <p:nvSpPr>
          <p:cNvPr id="4" name="Slide Image Placeholder 3"/>
          <p:cNvSpPr>
            <a:spLocks noGrp="1" noRot="1" noChangeAspect="1"/>
          </p:cNvSpPr>
          <p:nvPr>
            <p:ph type="sldImg" idx="2"/>
          </p:nvPr>
        </p:nvSpPr>
        <p:spPr>
          <a:xfrm>
            <a:off x="1414463" y="1162050"/>
            <a:ext cx="4181475" cy="313690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73892"/>
            <a:ext cx="5608320" cy="3660458"/>
          </a:xfrm>
          <a:prstGeom prst="rect">
            <a:avLst/>
          </a:prstGeom>
        </p:spPr>
        <p:txBody>
          <a:bodyPr vert="horz" lIns="93177" tIns="46589" rIns="93177" bIns="465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29967"/>
            <a:ext cx="3037840" cy="466433"/>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6433"/>
          </a:xfrm>
          <a:prstGeom prst="rect">
            <a:avLst/>
          </a:prstGeom>
        </p:spPr>
        <p:txBody>
          <a:bodyPr vert="horz" lIns="93177" tIns="46589" rIns="93177" bIns="46589" rtlCol="0" anchor="b"/>
          <a:lstStyle>
            <a:lvl1pPr algn="r">
              <a:defRPr sz="1200"/>
            </a:lvl1pPr>
          </a:lstStyle>
          <a:p>
            <a:fld id="{3C75482D-76C8-48C1-BFFF-EE1C06584C3C}" type="slidenum">
              <a:rPr lang="en-US" smtClean="0"/>
              <a:t>‹#›</a:t>
            </a:fld>
            <a:endParaRPr lang="en-US"/>
          </a:p>
        </p:txBody>
      </p:sp>
    </p:spTree>
    <p:extLst>
      <p:ext uri="{BB962C8B-B14F-4D97-AF65-F5344CB8AC3E}">
        <p14:creationId xmlns:p14="http://schemas.microsoft.com/office/powerpoint/2010/main" val="3955607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5482D-76C8-48C1-BFFF-EE1C06584C3C}" type="slidenum">
              <a:rPr lang="en-US" smtClean="0"/>
              <a:t>9</a:t>
            </a:fld>
            <a:endParaRPr lang="en-US"/>
          </a:p>
        </p:txBody>
      </p:sp>
    </p:spTree>
    <p:extLst>
      <p:ext uri="{BB962C8B-B14F-4D97-AF65-F5344CB8AC3E}">
        <p14:creationId xmlns:p14="http://schemas.microsoft.com/office/powerpoint/2010/main" val="11712829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5482D-76C8-48C1-BFFF-EE1C06584C3C}" type="slidenum">
              <a:rPr lang="en-US" smtClean="0"/>
              <a:t>34</a:t>
            </a:fld>
            <a:endParaRPr lang="en-US"/>
          </a:p>
        </p:txBody>
      </p:sp>
    </p:spTree>
    <p:extLst>
      <p:ext uri="{BB962C8B-B14F-4D97-AF65-F5344CB8AC3E}">
        <p14:creationId xmlns:p14="http://schemas.microsoft.com/office/powerpoint/2010/main" val="197619984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5482D-76C8-48C1-BFFF-EE1C06584C3C}" type="slidenum">
              <a:rPr lang="en-US" smtClean="0"/>
              <a:t>35</a:t>
            </a:fld>
            <a:endParaRPr lang="en-US"/>
          </a:p>
        </p:txBody>
      </p:sp>
    </p:spTree>
    <p:extLst>
      <p:ext uri="{BB962C8B-B14F-4D97-AF65-F5344CB8AC3E}">
        <p14:creationId xmlns:p14="http://schemas.microsoft.com/office/powerpoint/2010/main" val="33671510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5482D-76C8-48C1-BFFF-EE1C06584C3C}" type="slidenum">
              <a:rPr lang="en-US" smtClean="0"/>
              <a:t>10</a:t>
            </a:fld>
            <a:endParaRPr lang="en-US"/>
          </a:p>
        </p:txBody>
      </p:sp>
    </p:spTree>
    <p:extLst>
      <p:ext uri="{BB962C8B-B14F-4D97-AF65-F5344CB8AC3E}">
        <p14:creationId xmlns:p14="http://schemas.microsoft.com/office/powerpoint/2010/main" val="113194032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1" dirty="0"/>
          </a:p>
        </p:txBody>
      </p:sp>
      <p:sp>
        <p:nvSpPr>
          <p:cNvPr id="4" name="Slide Number Placeholder 3"/>
          <p:cNvSpPr>
            <a:spLocks noGrp="1"/>
          </p:cNvSpPr>
          <p:nvPr>
            <p:ph type="sldNum" sz="quarter" idx="10"/>
          </p:nvPr>
        </p:nvSpPr>
        <p:spPr/>
        <p:txBody>
          <a:bodyPr/>
          <a:lstStyle/>
          <a:p>
            <a:fld id="{3C75482D-76C8-48C1-BFFF-EE1C06584C3C}" type="slidenum">
              <a:rPr lang="en-US" smtClean="0"/>
              <a:t>11</a:t>
            </a:fld>
            <a:endParaRPr lang="en-US"/>
          </a:p>
        </p:txBody>
      </p:sp>
    </p:spTree>
    <p:extLst>
      <p:ext uri="{BB962C8B-B14F-4D97-AF65-F5344CB8AC3E}">
        <p14:creationId xmlns:p14="http://schemas.microsoft.com/office/powerpoint/2010/main" val="290298148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5482D-76C8-48C1-BFFF-EE1C06584C3C}" type="slidenum">
              <a:rPr lang="en-US" smtClean="0"/>
              <a:t>14</a:t>
            </a:fld>
            <a:endParaRPr lang="en-US"/>
          </a:p>
        </p:txBody>
      </p:sp>
    </p:spTree>
    <p:extLst>
      <p:ext uri="{BB962C8B-B14F-4D97-AF65-F5344CB8AC3E}">
        <p14:creationId xmlns:p14="http://schemas.microsoft.com/office/powerpoint/2010/main" val="16230398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5482D-76C8-48C1-BFFF-EE1C06584C3C}" type="slidenum">
              <a:rPr lang="en-US" smtClean="0"/>
              <a:t>20</a:t>
            </a:fld>
            <a:endParaRPr lang="en-US"/>
          </a:p>
        </p:txBody>
      </p:sp>
    </p:spTree>
    <p:extLst>
      <p:ext uri="{BB962C8B-B14F-4D97-AF65-F5344CB8AC3E}">
        <p14:creationId xmlns:p14="http://schemas.microsoft.com/office/powerpoint/2010/main" val="22339727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5482D-76C8-48C1-BFFF-EE1C06584C3C}" type="slidenum">
              <a:rPr lang="en-US" smtClean="0"/>
              <a:t>21</a:t>
            </a:fld>
            <a:endParaRPr lang="en-US"/>
          </a:p>
        </p:txBody>
      </p:sp>
    </p:spTree>
    <p:extLst>
      <p:ext uri="{BB962C8B-B14F-4D97-AF65-F5344CB8AC3E}">
        <p14:creationId xmlns:p14="http://schemas.microsoft.com/office/powerpoint/2010/main" val="6729434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5482D-76C8-48C1-BFFF-EE1C06584C3C}" type="slidenum">
              <a:rPr lang="en-US" smtClean="0"/>
              <a:t>23</a:t>
            </a:fld>
            <a:endParaRPr lang="en-US"/>
          </a:p>
        </p:txBody>
      </p:sp>
    </p:spTree>
    <p:extLst>
      <p:ext uri="{BB962C8B-B14F-4D97-AF65-F5344CB8AC3E}">
        <p14:creationId xmlns:p14="http://schemas.microsoft.com/office/powerpoint/2010/main" val="27925169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5482D-76C8-48C1-BFFF-EE1C06584C3C}" type="slidenum">
              <a:rPr lang="en-US" smtClean="0"/>
              <a:t>29</a:t>
            </a:fld>
            <a:endParaRPr lang="en-US"/>
          </a:p>
        </p:txBody>
      </p:sp>
    </p:spTree>
    <p:extLst>
      <p:ext uri="{BB962C8B-B14F-4D97-AF65-F5344CB8AC3E}">
        <p14:creationId xmlns:p14="http://schemas.microsoft.com/office/powerpoint/2010/main" val="68151494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3C75482D-76C8-48C1-BFFF-EE1C06584C3C}" type="slidenum">
              <a:rPr lang="en-US" smtClean="0"/>
              <a:t>32</a:t>
            </a:fld>
            <a:endParaRPr lang="en-US"/>
          </a:p>
        </p:txBody>
      </p:sp>
    </p:spTree>
    <p:extLst>
      <p:ext uri="{BB962C8B-B14F-4D97-AF65-F5344CB8AC3E}">
        <p14:creationId xmlns:p14="http://schemas.microsoft.com/office/powerpoint/2010/main" val="2086999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3D65E545-15B7-4F2D-9F26-50538654EFE3}" type="datetime1">
              <a:rPr lang="en-US" smtClean="0"/>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BBC785-F37C-4F35-AA48-81D15A941B90}" type="datetime1">
              <a:rPr lang="en-US" smtClean="0"/>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D35F9D74-8D3E-43DA-AAEB-D1C8718FD12E}" type="datetime1">
              <a:rPr lang="en-US" smtClean="0"/>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65D1780-79D3-4B12-B0F9-51F7628D6E5F}" type="datetime1">
              <a:rPr lang="en-US" smtClean="0"/>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035627BD-11D2-4F9D-B546-E82712015650}" type="datetime1">
              <a:rPr lang="en-US" smtClean="0"/>
              <a:t>11/26/2017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C9916678-C451-4A5A-925C-1D46E8BF55B3}" type="datetime1">
              <a:rPr lang="en-US" smtClean="0"/>
              <a:t>11/26/2017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0E2B3AB9-1B49-4C00-8FFC-06E120BCE622}" type="datetime1">
              <a:rPr lang="en-US" smtClean="0"/>
              <a:t>11/26/2017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A25C2DD3-6D9C-4C0D-B161-09941AE60527}" type="datetime1">
              <a:rPr lang="en-US" smtClean="0"/>
              <a:t>11/26/2017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E19B7CF-1F00-4F9A-8D1B-EB6E3B51B316}" type="datetime1">
              <a:rPr lang="en-US" smtClean="0"/>
              <a:t>11/26/2017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1581D6E-16C7-457B-A951-1743F38B16E1}" type="datetime1">
              <a:rPr lang="en-US" smtClean="0"/>
              <a:t>11/26/2017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A01B8D58-68D6-4164-966B-0AF203E70572}" type="datetime1">
              <a:rPr lang="en-US" smtClean="0"/>
              <a:t>11/26/2017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5B04C7B-158C-4407-9304-A36DABB67F67}" type="datetime1">
              <a:rPr lang="en-US" smtClean="0"/>
              <a:t>11/26/2017</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43.png"/></Relationships>
</file>

<file path=ppt/slides/_rels/slide3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a:bodyPr>
          <a:lstStyle/>
          <a:p>
            <a:r>
              <a:rPr lang="en-US" dirty="0"/>
              <a:t>Measure Factory</a:t>
            </a:r>
            <a:br>
              <a:rPr lang="en-US" dirty="0"/>
            </a:br>
            <a:r>
              <a:rPr lang="en-US" dirty="0"/>
              <a:t>User Guide</a:t>
            </a:r>
          </a:p>
        </p:txBody>
      </p:sp>
      <p:sp>
        <p:nvSpPr>
          <p:cNvPr id="3" name="Subtitle 2"/>
          <p:cNvSpPr>
            <a:spLocks noGrp="1"/>
          </p:cNvSpPr>
          <p:nvPr>
            <p:ph type="subTitle" idx="1"/>
          </p:nvPr>
        </p:nvSpPr>
        <p:spPr/>
        <p:txBody>
          <a:bodyPr/>
          <a:lstStyle/>
          <a:p>
            <a:r>
              <a:rPr lang="en-US" dirty="0"/>
              <a:t>2017</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a:t>
            </a:fld>
            <a:endParaRPr lang="en-US"/>
          </a:p>
        </p:txBody>
      </p:sp>
    </p:spTree>
    <p:extLst>
      <p:ext uri="{BB962C8B-B14F-4D97-AF65-F5344CB8AC3E}">
        <p14:creationId xmlns:p14="http://schemas.microsoft.com/office/powerpoint/2010/main" val="2461133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a:blip r:embed="rId3"/>
          <a:stretch>
            <a:fillRect/>
          </a:stretch>
        </p:blipFill>
        <p:spPr>
          <a:xfrm>
            <a:off x="240889" y="2510599"/>
            <a:ext cx="4446148" cy="3647090"/>
          </a:xfrm>
          <a:prstGeom prst="rect">
            <a:avLst/>
          </a:prstGeom>
        </p:spPr>
      </p:pic>
      <p:sp>
        <p:nvSpPr>
          <p:cNvPr id="2" name="Title 1"/>
          <p:cNvSpPr>
            <a:spLocks noGrp="1"/>
          </p:cNvSpPr>
          <p:nvPr>
            <p:ph type="title"/>
          </p:nvPr>
        </p:nvSpPr>
        <p:spPr>
          <a:xfrm>
            <a:off x="152400" y="-76200"/>
            <a:ext cx="8534400" cy="1143000"/>
          </a:xfrm>
        </p:spPr>
        <p:txBody>
          <a:bodyPr>
            <a:normAutofit/>
          </a:bodyPr>
          <a:lstStyle/>
          <a:p>
            <a:r>
              <a:rPr lang="en-US" b="1" dirty="0"/>
              <a:t>Executive-</a:t>
            </a:r>
            <a:r>
              <a:rPr lang="en-US" dirty="0"/>
              <a:t> </a:t>
            </a:r>
            <a:r>
              <a:rPr lang="en-US" sz="4000" i="1" dirty="0"/>
              <a:t>Measure Analysis</a:t>
            </a:r>
            <a:endParaRPr lang="en-US" i="1" dirty="0"/>
          </a:p>
        </p:txBody>
      </p:sp>
      <p:sp>
        <p:nvSpPr>
          <p:cNvPr id="3" name="Content Placeholder 2"/>
          <p:cNvSpPr>
            <a:spLocks noGrp="1"/>
          </p:cNvSpPr>
          <p:nvPr>
            <p:ph idx="1"/>
          </p:nvPr>
        </p:nvSpPr>
        <p:spPr>
          <a:xfrm>
            <a:off x="171450" y="849406"/>
            <a:ext cx="8610600" cy="4525963"/>
          </a:xfrm>
        </p:spPr>
        <p:txBody>
          <a:bodyPr>
            <a:normAutofit/>
          </a:bodyPr>
          <a:lstStyle/>
          <a:p>
            <a:pPr marL="457200" indent="-457200">
              <a:buFont typeface="+mj-lt"/>
              <a:buAutoNum type="arabicPeriod"/>
            </a:pPr>
            <a:r>
              <a:rPr lang="en-US" sz="1800" dirty="0"/>
              <a:t>To access click on table icon         in top right corner of dashboard section </a:t>
            </a:r>
          </a:p>
          <a:p>
            <a:pPr marL="457200" indent="-457200">
              <a:buFont typeface="+mj-lt"/>
              <a:buAutoNum type="arabicPeriod"/>
            </a:pPr>
            <a:r>
              <a:rPr lang="en-US" sz="1800" dirty="0"/>
              <a:t>Filter or Dive down options: Left click on any </a:t>
            </a:r>
          </a:p>
          <a:p>
            <a:pPr marL="857250" lvl="1" indent="-457200">
              <a:buFont typeface="+mj-lt"/>
              <a:buAutoNum type="alphaLcParenR"/>
            </a:pPr>
            <a:r>
              <a:rPr lang="en-US" sz="1400" dirty="0"/>
              <a:t>Facility or Admit Year-month drop down </a:t>
            </a:r>
          </a:p>
          <a:p>
            <a:pPr marL="857250" lvl="1" indent="-457200">
              <a:buFont typeface="+mj-lt"/>
              <a:buAutoNum type="alphaLcParenR"/>
            </a:pPr>
            <a:r>
              <a:rPr lang="en-US" sz="1400" dirty="0"/>
              <a:t>Discharge service- click to see measure menu- click any measure to change starting point for Dive down</a:t>
            </a:r>
          </a:p>
          <a:p>
            <a:pPr marL="857250" lvl="1" indent="-457200">
              <a:buFont typeface="+mj-lt"/>
              <a:buAutoNum type="alphaLcParenR"/>
            </a:pPr>
            <a:r>
              <a:rPr lang="en-US" sz="1400" dirty="0"/>
              <a:t>Service- select measure in current list to see menu for additional Dive down measures-detailed data displayed for selected measure from menu</a:t>
            </a:r>
          </a:p>
        </p:txBody>
      </p:sp>
      <p:pic>
        <p:nvPicPr>
          <p:cNvPr id="5" name="Picture 4"/>
          <p:cNvPicPr>
            <a:picLocks noChangeAspect="1"/>
          </p:cNvPicPr>
          <p:nvPr/>
        </p:nvPicPr>
        <p:blipFill rotWithShape="1">
          <a:blip r:embed="rId4"/>
          <a:srcRect l="21364" t="40704" r="77635" b="57076"/>
          <a:stretch/>
        </p:blipFill>
        <p:spPr>
          <a:xfrm>
            <a:off x="3276600" y="855615"/>
            <a:ext cx="457200" cy="381000"/>
          </a:xfrm>
          <a:prstGeom prst="rect">
            <a:avLst/>
          </a:prstGeom>
        </p:spPr>
      </p:pic>
      <p:sp>
        <p:nvSpPr>
          <p:cNvPr id="9" name="TextBox 8"/>
          <p:cNvSpPr txBox="1"/>
          <p:nvPr/>
        </p:nvSpPr>
        <p:spPr>
          <a:xfrm>
            <a:off x="240889" y="2510599"/>
            <a:ext cx="228600" cy="369332"/>
          </a:xfrm>
          <a:prstGeom prst="rect">
            <a:avLst/>
          </a:prstGeom>
          <a:noFill/>
          <a:ln>
            <a:solidFill>
              <a:srgbClr val="FF0000"/>
            </a:solidFill>
          </a:ln>
        </p:spPr>
        <p:txBody>
          <a:bodyPr wrap="square" rtlCol="0">
            <a:spAutoFit/>
          </a:bodyPr>
          <a:lstStyle/>
          <a:p>
            <a:r>
              <a:rPr lang="en-US" b="1" dirty="0">
                <a:solidFill>
                  <a:srgbClr val="FF0000"/>
                </a:solidFill>
              </a:rPr>
              <a:t>a</a:t>
            </a:r>
          </a:p>
        </p:txBody>
      </p:sp>
      <p:sp>
        <p:nvSpPr>
          <p:cNvPr id="4" name="Slide Number Placeholder 3"/>
          <p:cNvSpPr>
            <a:spLocks noGrp="1"/>
          </p:cNvSpPr>
          <p:nvPr>
            <p:ph type="sldNum" sz="quarter" idx="12"/>
          </p:nvPr>
        </p:nvSpPr>
        <p:spPr/>
        <p:txBody>
          <a:bodyPr/>
          <a:lstStyle/>
          <a:p>
            <a:fld id="{B6F15528-21DE-4FAA-801E-634DDDAF4B2B}" type="slidenum">
              <a:rPr lang="en-US" smtClean="0"/>
              <a:pPr/>
              <a:t>10</a:t>
            </a:fld>
            <a:endParaRPr lang="en-US"/>
          </a:p>
        </p:txBody>
      </p:sp>
      <p:sp>
        <p:nvSpPr>
          <p:cNvPr id="13" name="Rectangle 12"/>
          <p:cNvSpPr/>
          <p:nvPr/>
        </p:nvSpPr>
        <p:spPr>
          <a:xfrm>
            <a:off x="337468" y="5561059"/>
            <a:ext cx="1110332"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p:cNvPicPr>
            <a:picLocks noChangeAspect="1"/>
          </p:cNvPicPr>
          <p:nvPr/>
        </p:nvPicPr>
        <p:blipFill>
          <a:blip r:embed="rId5"/>
          <a:stretch>
            <a:fillRect/>
          </a:stretch>
        </p:blipFill>
        <p:spPr>
          <a:xfrm>
            <a:off x="1883452" y="3650161"/>
            <a:ext cx="2926450" cy="2362200"/>
          </a:xfrm>
          <a:prstGeom prst="rect">
            <a:avLst/>
          </a:prstGeom>
        </p:spPr>
      </p:pic>
      <p:pic>
        <p:nvPicPr>
          <p:cNvPr id="19" name="Picture 18"/>
          <p:cNvPicPr>
            <a:picLocks noChangeAspect="1"/>
          </p:cNvPicPr>
          <p:nvPr/>
        </p:nvPicPr>
        <p:blipFill>
          <a:blip r:embed="rId6"/>
          <a:stretch>
            <a:fillRect/>
          </a:stretch>
        </p:blipFill>
        <p:spPr>
          <a:xfrm>
            <a:off x="3614222" y="2711913"/>
            <a:ext cx="4201556" cy="3244461"/>
          </a:xfrm>
          <a:prstGeom prst="rect">
            <a:avLst/>
          </a:prstGeom>
        </p:spPr>
      </p:pic>
      <p:sp>
        <p:nvSpPr>
          <p:cNvPr id="11" name="TextBox 10"/>
          <p:cNvSpPr txBox="1"/>
          <p:nvPr/>
        </p:nvSpPr>
        <p:spPr>
          <a:xfrm>
            <a:off x="3657600" y="3352800"/>
            <a:ext cx="342900" cy="369332"/>
          </a:xfrm>
          <a:prstGeom prst="rect">
            <a:avLst/>
          </a:prstGeom>
          <a:noFill/>
          <a:ln>
            <a:solidFill>
              <a:srgbClr val="FF0000"/>
            </a:solidFill>
          </a:ln>
        </p:spPr>
        <p:txBody>
          <a:bodyPr wrap="square" rtlCol="0">
            <a:spAutoFit/>
          </a:bodyPr>
          <a:lstStyle/>
          <a:p>
            <a:r>
              <a:rPr lang="en-US" b="1" dirty="0">
                <a:solidFill>
                  <a:srgbClr val="FF0000"/>
                </a:solidFill>
              </a:rPr>
              <a:t>b</a:t>
            </a:r>
          </a:p>
        </p:txBody>
      </p:sp>
      <p:sp>
        <p:nvSpPr>
          <p:cNvPr id="10" name="TextBox 9"/>
          <p:cNvSpPr txBox="1"/>
          <p:nvPr/>
        </p:nvSpPr>
        <p:spPr>
          <a:xfrm>
            <a:off x="1797208" y="4267200"/>
            <a:ext cx="260696" cy="369332"/>
          </a:xfrm>
          <a:prstGeom prst="rect">
            <a:avLst/>
          </a:prstGeom>
          <a:noFill/>
          <a:ln>
            <a:solidFill>
              <a:srgbClr val="FF0000"/>
            </a:solidFill>
          </a:ln>
        </p:spPr>
        <p:txBody>
          <a:bodyPr wrap="square" rtlCol="0">
            <a:spAutoFit/>
          </a:bodyPr>
          <a:lstStyle/>
          <a:p>
            <a:r>
              <a:rPr lang="en-US" b="1" dirty="0">
                <a:solidFill>
                  <a:srgbClr val="FF0000"/>
                </a:solidFill>
              </a:rPr>
              <a:t>c</a:t>
            </a:r>
          </a:p>
        </p:txBody>
      </p:sp>
      <p:sp>
        <p:nvSpPr>
          <p:cNvPr id="12" name="TextBox 11"/>
          <p:cNvSpPr txBox="1"/>
          <p:nvPr/>
        </p:nvSpPr>
        <p:spPr>
          <a:xfrm>
            <a:off x="250308" y="5828907"/>
            <a:ext cx="4191000" cy="584775"/>
          </a:xfrm>
          <a:prstGeom prst="rect">
            <a:avLst/>
          </a:prstGeom>
          <a:noFill/>
        </p:spPr>
        <p:txBody>
          <a:bodyPr wrap="square" rtlCol="0">
            <a:spAutoFit/>
          </a:bodyPr>
          <a:lstStyle/>
          <a:p>
            <a:r>
              <a:rPr lang="en-US" sz="1600" dirty="0">
                <a:solidFill>
                  <a:srgbClr val="FF0000"/>
                </a:solidFill>
              </a:rPr>
              <a:t>Can export from screen into excel or PDF or open in ProDiver</a:t>
            </a:r>
          </a:p>
        </p:txBody>
      </p:sp>
    </p:spTree>
    <p:extLst>
      <p:ext uri="{BB962C8B-B14F-4D97-AF65-F5344CB8AC3E}">
        <p14:creationId xmlns:p14="http://schemas.microsoft.com/office/powerpoint/2010/main" val="16803925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 name="Content Placeholder 27"/>
          <p:cNvPicPr>
            <a:picLocks noGrp="1" noChangeAspect="1"/>
          </p:cNvPicPr>
          <p:nvPr>
            <p:ph idx="1"/>
          </p:nvPr>
        </p:nvPicPr>
        <p:blipFill rotWithShape="1">
          <a:blip r:embed="rId3"/>
          <a:srcRect l="22486" t="40344" r="76323" b="57011"/>
          <a:stretch/>
        </p:blipFill>
        <p:spPr>
          <a:xfrm>
            <a:off x="4495800" y="914400"/>
            <a:ext cx="598074" cy="531621"/>
          </a:xfrm>
          <a:prstGeom prst="rect">
            <a:avLst/>
          </a:prstGeom>
        </p:spPr>
      </p:pic>
      <p:sp>
        <p:nvSpPr>
          <p:cNvPr id="29" name="TextBox 28"/>
          <p:cNvSpPr txBox="1"/>
          <p:nvPr/>
        </p:nvSpPr>
        <p:spPr>
          <a:xfrm>
            <a:off x="228600" y="990600"/>
            <a:ext cx="8763000" cy="646331"/>
          </a:xfrm>
          <a:prstGeom prst="rect">
            <a:avLst/>
          </a:prstGeom>
          <a:noFill/>
        </p:spPr>
        <p:txBody>
          <a:bodyPr wrap="square" rtlCol="0">
            <a:spAutoFit/>
          </a:bodyPr>
          <a:lstStyle/>
          <a:p>
            <a:r>
              <a:rPr lang="en-US" dirty="0"/>
              <a:t>To access the measure definition click on Info Icon  n top right corner of dashboard corner to get a detailed definition of the measure.</a:t>
            </a:r>
          </a:p>
        </p:txBody>
      </p:sp>
      <p:sp>
        <p:nvSpPr>
          <p:cNvPr id="2" name="Title 1"/>
          <p:cNvSpPr>
            <a:spLocks noGrp="1"/>
          </p:cNvSpPr>
          <p:nvPr>
            <p:ph type="title"/>
          </p:nvPr>
        </p:nvSpPr>
        <p:spPr>
          <a:xfrm>
            <a:off x="228600" y="0"/>
            <a:ext cx="8458200" cy="1143000"/>
          </a:xfrm>
        </p:spPr>
        <p:txBody>
          <a:bodyPr>
            <a:normAutofit fontScale="90000"/>
          </a:bodyPr>
          <a:lstStyle/>
          <a:p>
            <a:r>
              <a:rPr lang="en-US" sz="4900" b="1" dirty="0"/>
              <a:t>Executive-</a:t>
            </a:r>
            <a:r>
              <a:rPr lang="en-US" sz="4900" dirty="0"/>
              <a:t> </a:t>
            </a:r>
            <a:r>
              <a:rPr lang="en-US" sz="4000" dirty="0"/>
              <a:t>Measure Definition- </a:t>
            </a:r>
            <a:r>
              <a:rPr lang="en-US" sz="4000" i="1" dirty="0"/>
              <a:t>Info Icon</a:t>
            </a:r>
            <a:endParaRPr lang="en-US" i="1"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11</a:t>
            </a:fld>
            <a:endParaRPr lang="en-US"/>
          </a:p>
        </p:txBody>
      </p:sp>
      <p:pic>
        <p:nvPicPr>
          <p:cNvPr id="5" name="Picture 4"/>
          <p:cNvPicPr>
            <a:picLocks noChangeAspect="1"/>
          </p:cNvPicPr>
          <p:nvPr/>
        </p:nvPicPr>
        <p:blipFill>
          <a:blip r:embed="rId4"/>
          <a:stretch>
            <a:fillRect/>
          </a:stretch>
        </p:blipFill>
        <p:spPr>
          <a:xfrm>
            <a:off x="1981200" y="1693896"/>
            <a:ext cx="4300538" cy="4960680"/>
          </a:xfrm>
          <a:prstGeom prst="rect">
            <a:avLst/>
          </a:prstGeom>
        </p:spPr>
      </p:pic>
    </p:spTree>
    <p:extLst>
      <p:ext uri="{BB962C8B-B14F-4D97-AF65-F5344CB8AC3E}">
        <p14:creationId xmlns:p14="http://schemas.microsoft.com/office/powerpoint/2010/main" val="29940762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12</a:t>
            </a:fld>
            <a:endParaRPr lang="en-US"/>
          </a:p>
        </p:txBody>
      </p:sp>
      <p:pic>
        <p:nvPicPr>
          <p:cNvPr id="3" name="Picture 2"/>
          <p:cNvPicPr>
            <a:picLocks noChangeAspect="1"/>
          </p:cNvPicPr>
          <p:nvPr/>
        </p:nvPicPr>
        <p:blipFill>
          <a:blip r:embed="rId2"/>
          <a:stretch>
            <a:fillRect/>
          </a:stretch>
        </p:blipFill>
        <p:spPr>
          <a:xfrm>
            <a:off x="304800" y="1365260"/>
            <a:ext cx="5791200" cy="4038600"/>
          </a:xfrm>
          <a:prstGeom prst="rect">
            <a:avLst/>
          </a:prstGeom>
        </p:spPr>
      </p:pic>
      <p:sp>
        <p:nvSpPr>
          <p:cNvPr id="4" name="TextBox 3"/>
          <p:cNvSpPr txBox="1"/>
          <p:nvPr/>
        </p:nvSpPr>
        <p:spPr>
          <a:xfrm>
            <a:off x="152400" y="267440"/>
            <a:ext cx="8001000" cy="830997"/>
          </a:xfrm>
          <a:prstGeom prst="rect">
            <a:avLst/>
          </a:prstGeom>
          <a:noFill/>
        </p:spPr>
        <p:txBody>
          <a:bodyPr wrap="square" rtlCol="0">
            <a:spAutoFit/>
          </a:bodyPr>
          <a:lstStyle/>
          <a:p>
            <a:pPr algn="ctr"/>
            <a:r>
              <a:rPr lang="en-US" sz="4800" b="1" dirty="0"/>
              <a:t>Current-</a:t>
            </a:r>
            <a:r>
              <a:rPr lang="en-US" sz="4800" dirty="0"/>
              <a:t> </a:t>
            </a:r>
            <a:r>
              <a:rPr lang="en-US" sz="4400" i="1" dirty="0"/>
              <a:t>Today Tab</a:t>
            </a:r>
          </a:p>
        </p:txBody>
      </p:sp>
      <p:sp>
        <p:nvSpPr>
          <p:cNvPr id="5" name="TextBox 4"/>
          <p:cNvSpPr txBox="1"/>
          <p:nvPr/>
        </p:nvSpPr>
        <p:spPr>
          <a:xfrm>
            <a:off x="6229350" y="3245130"/>
            <a:ext cx="2743200" cy="1815882"/>
          </a:xfrm>
          <a:prstGeom prst="rect">
            <a:avLst/>
          </a:prstGeom>
          <a:noFill/>
        </p:spPr>
        <p:txBody>
          <a:bodyPr wrap="square" rtlCol="0">
            <a:spAutoFit/>
          </a:bodyPr>
          <a:lstStyle/>
          <a:p>
            <a:r>
              <a:rPr lang="en-US" sz="1400" b="1" dirty="0"/>
              <a:t>Today Tab – provides insight into “current census” as of latest hour.  Identifies patients at risk for readmission based on LACE scores, Identifies patients with history of chronic diseases as identified by past medical history of diagnoses for HF, PN, Stroke, COPD and AMI</a:t>
            </a:r>
          </a:p>
        </p:txBody>
      </p:sp>
      <p:sp>
        <p:nvSpPr>
          <p:cNvPr id="6" name="Rectangle 5"/>
          <p:cNvSpPr/>
          <p:nvPr/>
        </p:nvSpPr>
        <p:spPr>
          <a:xfrm>
            <a:off x="609600" y="3505200"/>
            <a:ext cx="5105400" cy="1524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p:cNvSpPr/>
          <p:nvPr/>
        </p:nvSpPr>
        <p:spPr>
          <a:xfrm>
            <a:off x="304800" y="3384560"/>
            <a:ext cx="5257800" cy="170816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Arrow Connector 8"/>
          <p:cNvCxnSpPr/>
          <p:nvPr/>
        </p:nvCxnSpPr>
        <p:spPr>
          <a:xfrm flipH="1">
            <a:off x="5486400" y="3634631"/>
            <a:ext cx="762000" cy="9906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0" name="TextBox 9"/>
          <p:cNvSpPr txBox="1"/>
          <p:nvPr/>
        </p:nvSpPr>
        <p:spPr>
          <a:xfrm>
            <a:off x="6248400" y="1397132"/>
            <a:ext cx="2628900" cy="1323439"/>
          </a:xfrm>
          <a:prstGeom prst="rect">
            <a:avLst/>
          </a:prstGeom>
          <a:noFill/>
        </p:spPr>
        <p:txBody>
          <a:bodyPr wrap="square" rtlCol="0">
            <a:spAutoFit/>
          </a:bodyPr>
          <a:lstStyle/>
          <a:p>
            <a:r>
              <a:rPr lang="en-US" sz="1600" b="1" dirty="0"/>
              <a:t>Hourly summary of In-house Census patient counts, LOS and cumulative admit/discharge </a:t>
            </a:r>
            <a:r>
              <a:rPr lang="en-US" sz="1600" b="1" dirty="0" err="1"/>
              <a:t>activityfor</a:t>
            </a:r>
            <a:r>
              <a:rPr lang="en-US" sz="1600" b="1" dirty="0"/>
              <a:t> the current day</a:t>
            </a:r>
          </a:p>
        </p:txBody>
      </p:sp>
      <p:cxnSp>
        <p:nvCxnSpPr>
          <p:cNvPr id="12" name="Straight Arrow Connector 11"/>
          <p:cNvCxnSpPr/>
          <p:nvPr/>
        </p:nvCxnSpPr>
        <p:spPr>
          <a:xfrm flipH="1">
            <a:off x="5638800" y="2228129"/>
            <a:ext cx="609600" cy="28647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9131830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52400" y="267440"/>
            <a:ext cx="8001000" cy="830997"/>
          </a:xfrm>
          <a:prstGeom prst="rect">
            <a:avLst/>
          </a:prstGeom>
          <a:noFill/>
        </p:spPr>
        <p:txBody>
          <a:bodyPr wrap="square" rtlCol="0">
            <a:spAutoFit/>
          </a:bodyPr>
          <a:lstStyle/>
          <a:p>
            <a:pPr algn="ctr"/>
            <a:r>
              <a:rPr lang="en-US" sz="4800" b="1" dirty="0"/>
              <a:t>Current-</a:t>
            </a:r>
            <a:r>
              <a:rPr lang="en-US" sz="4800" dirty="0"/>
              <a:t> </a:t>
            </a:r>
            <a:r>
              <a:rPr lang="en-US" sz="4400" i="1" dirty="0"/>
              <a:t>Yesterday Tab</a:t>
            </a:r>
          </a:p>
        </p:txBody>
      </p:sp>
      <p:sp>
        <p:nvSpPr>
          <p:cNvPr id="6" name="TextBox 5"/>
          <p:cNvSpPr txBox="1"/>
          <p:nvPr/>
        </p:nvSpPr>
        <p:spPr>
          <a:xfrm>
            <a:off x="304800" y="990600"/>
            <a:ext cx="8610600" cy="646331"/>
          </a:xfrm>
          <a:prstGeom prst="rect">
            <a:avLst/>
          </a:prstGeom>
          <a:noFill/>
        </p:spPr>
        <p:txBody>
          <a:bodyPr wrap="square" rtlCol="0">
            <a:spAutoFit/>
          </a:bodyPr>
          <a:lstStyle/>
          <a:p>
            <a:r>
              <a:rPr lang="en-US" dirty="0"/>
              <a:t>The focus of this dashboard will be to provide a high level view of Activity from the previous day by facility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13</a:t>
            </a:fld>
            <a:endParaRPr lang="en-US"/>
          </a:p>
        </p:txBody>
      </p:sp>
      <p:pic>
        <p:nvPicPr>
          <p:cNvPr id="8" name="Picture 7"/>
          <p:cNvPicPr>
            <a:picLocks noChangeAspect="1"/>
          </p:cNvPicPr>
          <p:nvPr/>
        </p:nvPicPr>
        <p:blipFill>
          <a:blip r:embed="rId2"/>
          <a:stretch>
            <a:fillRect/>
          </a:stretch>
        </p:blipFill>
        <p:spPr>
          <a:xfrm>
            <a:off x="304800" y="1785061"/>
            <a:ext cx="8229600" cy="3981272"/>
          </a:xfrm>
          <a:prstGeom prst="rect">
            <a:avLst/>
          </a:prstGeom>
        </p:spPr>
      </p:pic>
      <p:sp>
        <p:nvSpPr>
          <p:cNvPr id="11" name="TextBox 10"/>
          <p:cNvSpPr txBox="1"/>
          <p:nvPr/>
        </p:nvSpPr>
        <p:spPr>
          <a:xfrm>
            <a:off x="4876800" y="5798145"/>
            <a:ext cx="2000250" cy="923330"/>
          </a:xfrm>
          <a:prstGeom prst="rect">
            <a:avLst/>
          </a:prstGeom>
          <a:noFill/>
        </p:spPr>
        <p:txBody>
          <a:bodyPr wrap="square" rtlCol="0">
            <a:spAutoFit/>
          </a:bodyPr>
          <a:lstStyle/>
          <a:p>
            <a:r>
              <a:rPr lang="en-US" dirty="0">
                <a:solidFill>
                  <a:srgbClr val="FF0000"/>
                </a:solidFill>
              </a:rPr>
              <a:t>Left click on any value to launch the default analysis</a:t>
            </a:r>
          </a:p>
        </p:txBody>
      </p:sp>
      <p:sp>
        <p:nvSpPr>
          <p:cNvPr id="10" name="Rectangle 9"/>
          <p:cNvSpPr/>
          <p:nvPr/>
        </p:nvSpPr>
        <p:spPr>
          <a:xfrm>
            <a:off x="2743200" y="4953000"/>
            <a:ext cx="762000" cy="3048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5" name="Straight Arrow Connector 4"/>
          <p:cNvCxnSpPr>
            <a:stCxn id="11" idx="1"/>
          </p:cNvCxnSpPr>
          <p:nvPr/>
        </p:nvCxnSpPr>
        <p:spPr>
          <a:xfrm flipH="1" flipV="1">
            <a:off x="3581400" y="5257800"/>
            <a:ext cx="1295400" cy="100201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855979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42672" y="985641"/>
            <a:ext cx="9144000" cy="4868430"/>
          </a:xfrm>
          <a:prstGeom prst="rect">
            <a:avLst/>
          </a:prstGeom>
        </p:spPr>
      </p:pic>
      <p:sp>
        <p:nvSpPr>
          <p:cNvPr id="3" name="TextBox 2"/>
          <p:cNvSpPr txBox="1"/>
          <p:nvPr/>
        </p:nvSpPr>
        <p:spPr>
          <a:xfrm>
            <a:off x="1752600" y="228600"/>
            <a:ext cx="5334000" cy="769441"/>
          </a:xfrm>
          <a:prstGeom prst="rect">
            <a:avLst/>
          </a:prstGeom>
          <a:noFill/>
        </p:spPr>
        <p:txBody>
          <a:bodyPr wrap="square" rtlCol="0">
            <a:spAutoFit/>
          </a:bodyPr>
          <a:lstStyle/>
          <a:p>
            <a:r>
              <a:rPr lang="en-US" sz="4400" b="1" dirty="0">
                <a:latin typeface="+mj-lt"/>
                <a:ea typeface="+mj-ea"/>
                <a:cs typeface="+mj-cs"/>
              </a:rPr>
              <a:t>Current-</a:t>
            </a:r>
            <a:r>
              <a:rPr lang="en-US" sz="4400" dirty="0">
                <a:latin typeface="+mj-lt"/>
                <a:ea typeface="+mj-ea"/>
                <a:cs typeface="+mj-cs"/>
              </a:rPr>
              <a:t> </a:t>
            </a:r>
            <a:r>
              <a:rPr lang="en-US" sz="4000" i="1" dirty="0">
                <a:latin typeface="+mj-lt"/>
                <a:ea typeface="+mj-ea"/>
                <a:cs typeface="+mj-cs"/>
              </a:rPr>
              <a:t>Month Tab</a:t>
            </a:r>
          </a:p>
        </p:txBody>
      </p:sp>
      <p:sp>
        <p:nvSpPr>
          <p:cNvPr id="6" name="Rectangle 5"/>
          <p:cNvSpPr/>
          <p:nvPr/>
        </p:nvSpPr>
        <p:spPr>
          <a:xfrm>
            <a:off x="1033272" y="985641"/>
            <a:ext cx="685800" cy="3048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a:p>
        </p:txBody>
      </p:sp>
      <p:sp>
        <p:nvSpPr>
          <p:cNvPr id="7" name="TextBox 6"/>
          <p:cNvSpPr txBox="1"/>
          <p:nvPr/>
        </p:nvSpPr>
        <p:spPr>
          <a:xfrm>
            <a:off x="3145536" y="953375"/>
            <a:ext cx="4572000" cy="369332"/>
          </a:xfrm>
          <a:prstGeom prst="rect">
            <a:avLst/>
          </a:prstGeom>
          <a:noFill/>
        </p:spPr>
        <p:txBody>
          <a:bodyPr wrap="square" rtlCol="0">
            <a:spAutoFit/>
          </a:bodyPr>
          <a:lstStyle/>
          <a:p>
            <a:r>
              <a:rPr lang="en-US" b="1" dirty="0">
                <a:solidFill>
                  <a:srgbClr val="FF0000"/>
                </a:solidFill>
              </a:rPr>
              <a:t>Left click any column header to re-sort data</a:t>
            </a:r>
          </a:p>
        </p:txBody>
      </p:sp>
      <p:sp>
        <p:nvSpPr>
          <p:cNvPr id="8" name="Right Brace 7"/>
          <p:cNvSpPr/>
          <p:nvPr/>
        </p:nvSpPr>
        <p:spPr>
          <a:xfrm rot="16200000">
            <a:off x="4191000" y="-2360801"/>
            <a:ext cx="457200" cy="7848600"/>
          </a:xfrm>
          <a:prstGeom prst="rightBrace">
            <a:avLst>
              <a:gd name="adj1" fmla="val 8333"/>
              <a:gd name="adj2" fmla="val 70674"/>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 name="Rectangle 8"/>
          <p:cNvSpPr/>
          <p:nvPr/>
        </p:nvSpPr>
        <p:spPr>
          <a:xfrm>
            <a:off x="228600" y="1676400"/>
            <a:ext cx="609600" cy="15240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228600" y="381000"/>
            <a:ext cx="1295400" cy="415498"/>
          </a:xfrm>
          <a:prstGeom prst="rect">
            <a:avLst/>
          </a:prstGeom>
          <a:noFill/>
        </p:spPr>
        <p:txBody>
          <a:bodyPr wrap="square" rtlCol="0">
            <a:spAutoFit/>
          </a:bodyPr>
          <a:lstStyle/>
          <a:p>
            <a:r>
              <a:rPr lang="en-US" sz="1050" dirty="0"/>
              <a:t>Select Month to view</a:t>
            </a:r>
          </a:p>
        </p:txBody>
      </p:sp>
      <p:cxnSp>
        <p:nvCxnSpPr>
          <p:cNvPr id="11" name="Straight Arrow Connector 10"/>
          <p:cNvCxnSpPr/>
          <p:nvPr/>
        </p:nvCxnSpPr>
        <p:spPr>
          <a:xfrm>
            <a:off x="1261872" y="604012"/>
            <a:ext cx="1252728" cy="7432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467946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p:cNvPicPr>
            <a:picLocks noChangeAspect="1"/>
          </p:cNvPicPr>
          <p:nvPr/>
        </p:nvPicPr>
        <p:blipFill>
          <a:blip r:embed="rId2"/>
          <a:stretch>
            <a:fillRect/>
          </a:stretch>
        </p:blipFill>
        <p:spPr>
          <a:xfrm>
            <a:off x="9144" y="1011761"/>
            <a:ext cx="9030654" cy="5207773"/>
          </a:xfrm>
          <a:prstGeom prst="rect">
            <a:avLst/>
          </a:prstGeom>
        </p:spPr>
      </p:pic>
      <p:sp>
        <p:nvSpPr>
          <p:cNvPr id="3" name="TextBox 2"/>
          <p:cNvSpPr txBox="1"/>
          <p:nvPr/>
        </p:nvSpPr>
        <p:spPr>
          <a:xfrm>
            <a:off x="457200" y="228600"/>
            <a:ext cx="8534400" cy="769441"/>
          </a:xfrm>
          <a:prstGeom prst="rect">
            <a:avLst/>
          </a:prstGeom>
          <a:noFill/>
        </p:spPr>
        <p:txBody>
          <a:bodyPr wrap="square" rtlCol="0">
            <a:spAutoFit/>
          </a:bodyPr>
          <a:lstStyle/>
          <a:p>
            <a:r>
              <a:rPr lang="en-US" sz="4400" b="1" dirty="0"/>
              <a:t>Census- </a:t>
            </a:r>
            <a:r>
              <a:rPr lang="en-US" sz="3600" b="1" dirty="0"/>
              <a:t>Current Census Tab- </a:t>
            </a:r>
            <a:r>
              <a:rPr lang="en-US" sz="2800" i="1" dirty="0"/>
              <a:t>System Summary </a:t>
            </a:r>
          </a:p>
        </p:txBody>
      </p:sp>
      <p:grpSp>
        <p:nvGrpSpPr>
          <p:cNvPr id="12" name="Group 11"/>
          <p:cNvGrpSpPr/>
          <p:nvPr/>
        </p:nvGrpSpPr>
        <p:grpSpPr>
          <a:xfrm>
            <a:off x="-609600" y="1005665"/>
            <a:ext cx="6781800" cy="982652"/>
            <a:chOff x="0" y="956846"/>
            <a:chExt cx="6781800" cy="982652"/>
          </a:xfrm>
        </p:grpSpPr>
        <p:sp>
          <p:nvSpPr>
            <p:cNvPr id="4" name="TextBox 3"/>
            <p:cNvSpPr txBox="1"/>
            <p:nvPr/>
          </p:nvSpPr>
          <p:spPr>
            <a:xfrm>
              <a:off x="0" y="1447800"/>
              <a:ext cx="2286000" cy="307777"/>
            </a:xfrm>
            <a:prstGeom prst="rect">
              <a:avLst/>
            </a:prstGeom>
            <a:noFill/>
          </p:spPr>
          <p:txBody>
            <a:bodyPr wrap="square" rtlCol="0">
              <a:spAutoFit/>
            </a:bodyPr>
            <a:lstStyle/>
            <a:p>
              <a:r>
                <a:rPr lang="en-US" sz="1400" b="1" dirty="0">
                  <a:solidFill>
                    <a:srgbClr val="FF0000"/>
                  </a:solidFill>
                </a:rPr>
                <a:t> </a:t>
              </a:r>
            </a:p>
          </p:txBody>
        </p:sp>
        <p:sp>
          <p:nvSpPr>
            <p:cNvPr id="5" name="Rectangle 4"/>
            <p:cNvSpPr/>
            <p:nvPr/>
          </p:nvSpPr>
          <p:spPr>
            <a:xfrm>
              <a:off x="4038600" y="1295400"/>
              <a:ext cx="1676400" cy="64409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extBox 5"/>
            <p:cNvSpPr txBox="1"/>
            <p:nvPr/>
          </p:nvSpPr>
          <p:spPr>
            <a:xfrm>
              <a:off x="4038600" y="956846"/>
              <a:ext cx="2743200" cy="338554"/>
            </a:xfrm>
            <a:prstGeom prst="rect">
              <a:avLst/>
            </a:prstGeom>
            <a:noFill/>
          </p:spPr>
          <p:txBody>
            <a:bodyPr wrap="square" rtlCol="0">
              <a:spAutoFit/>
            </a:bodyPr>
            <a:lstStyle/>
            <a:p>
              <a:r>
                <a:rPr lang="en-US" sz="1600" b="1" dirty="0">
                  <a:solidFill>
                    <a:srgbClr val="FF0000"/>
                  </a:solidFill>
                </a:rPr>
                <a:t>Additional Views</a:t>
              </a:r>
            </a:p>
          </p:txBody>
        </p:sp>
      </p:grpSp>
      <p:sp>
        <p:nvSpPr>
          <p:cNvPr id="11" name="Slide Number Placeholder 10"/>
          <p:cNvSpPr>
            <a:spLocks noGrp="1"/>
          </p:cNvSpPr>
          <p:nvPr>
            <p:ph type="sldNum" sz="quarter" idx="12"/>
          </p:nvPr>
        </p:nvSpPr>
        <p:spPr/>
        <p:txBody>
          <a:bodyPr/>
          <a:lstStyle/>
          <a:p>
            <a:fld id="{B6F15528-21DE-4FAA-801E-634DDDAF4B2B}" type="slidenum">
              <a:rPr lang="en-US" smtClean="0"/>
              <a:pPr/>
              <a:t>15</a:t>
            </a:fld>
            <a:endParaRPr lang="en-US"/>
          </a:p>
        </p:txBody>
      </p:sp>
      <p:sp>
        <p:nvSpPr>
          <p:cNvPr id="7" name="Rectangle 6"/>
          <p:cNvSpPr/>
          <p:nvPr/>
        </p:nvSpPr>
        <p:spPr>
          <a:xfrm>
            <a:off x="37657" y="1011761"/>
            <a:ext cx="952944" cy="26687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6172200" y="1986876"/>
            <a:ext cx="685800" cy="29912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Box 12"/>
          <p:cNvSpPr txBox="1"/>
          <p:nvPr/>
        </p:nvSpPr>
        <p:spPr>
          <a:xfrm>
            <a:off x="6785043" y="2315183"/>
            <a:ext cx="2000250" cy="923330"/>
          </a:xfrm>
          <a:prstGeom prst="rect">
            <a:avLst/>
          </a:prstGeom>
          <a:noFill/>
        </p:spPr>
        <p:txBody>
          <a:bodyPr wrap="square" rtlCol="0">
            <a:spAutoFit/>
          </a:bodyPr>
          <a:lstStyle/>
          <a:p>
            <a:r>
              <a:rPr lang="en-US" b="1" dirty="0">
                <a:solidFill>
                  <a:srgbClr val="FF0000"/>
                </a:solidFill>
              </a:rPr>
              <a:t>Left click on any value to launch patient detail </a:t>
            </a:r>
          </a:p>
        </p:txBody>
      </p:sp>
    </p:spTree>
    <p:extLst>
      <p:ext uri="{BB962C8B-B14F-4D97-AF65-F5344CB8AC3E}">
        <p14:creationId xmlns:p14="http://schemas.microsoft.com/office/powerpoint/2010/main" val="259664879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16</a:t>
            </a:fld>
            <a:endParaRPr lang="en-US"/>
          </a:p>
        </p:txBody>
      </p:sp>
      <p:sp>
        <p:nvSpPr>
          <p:cNvPr id="3" name="TextBox 2"/>
          <p:cNvSpPr txBox="1"/>
          <p:nvPr/>
        </p:nvSpPr>
        <p:spPr>
          <a:xfrm>
            <a:off x="457200" y="228600"/>
            <a:ext cx="8534400" cy="769441"/>
          </a:xfrm>
          <a:prstGeom prst="rect">
            <a:avLst/>
          </a:prstGeom>
          <a:noFill/>
        </p:spPr>
        <p:txBody>
          <a:bodyPr wrap="square" rtlCol="0">
            <a:spAutoFit/>
          </a:bodyPr>
          <a:lstStyle/>
          <a:p>
            <a:r>
              <a:rPr lang="en-US" sz="4400" b="1" dirty="0"/>
              <a:t>Census- </a:t>
            </a:r>
            <a:r>
              <a:rPr lang="en-US" sz="3600" b="1" dirty="0"/>
              <a:t>Current Census Tab- </a:t>
            </a:r>
            <a:r>
              <a:rPr lang="en-US" sz="2800" i="1" dirty="0"/>
              <a:t>Patient Detail</a:t>
            </a:r>
          </a:p>
        </p:txBody>
      </p:sp>
      <p:pic>
        <p:nvPicPr>
          <p:cNvPr id="4" name="Picture 3"/>
          <p:cNvPicPr>
            <a:picLocks noChangeAspect="1"/>
          </p:cNvPicPr>
          <p:nvPr/>
        </p:nvPicPr>
        <p:blipFill>
          <a:blip r:embed="rId2"/>
          <a:stretch>
            <a:fillRect/>
          </a:stretch>
        </p:blipFill>
        <p:spPr>
          <a:xfrm>
            <a:off x="790575" y="948283"/>
            <a:ext cx="7867650" cy="5457825"/>
          </a:xfrm>
          <a:prstGeom prst="rect">
            <a:avLst/>
          </a:prstGeom>
        </p:spPr>
      </p:pic>
    </p:spTree>
    <p:extLst>
      <p:ext uri="{BB962C8B-B14F-4D97-AF65-F5344CB8AC3E}">
        <p14:creationId xmlns:p14="http://schemas.microsoft.com/office/powerpoint/2010/main" val="230138435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stretch>
            <a:fillRect/>
          </a:stretch>
        </p:blipFill>
        <p:spPr>
          <a:xfrm>
            <a:off x="152400" y="1535437"/>
            <a:ext cx="8763000" cy="5170798"/>
          </a:xfrm>
          <a:prstGeom prst="rect">
            <a:avLst/>
          </a:prstGeom>
        </p:spPr>
      </p:pic>
      <p:sp>
        <p:nvSpPr>
          <p:cNvPr id="2" name="Title 1"/>
          <p:cNvSpPr>
            <a:spLocks noGrp="1"/>
          </p:cNvSpPr>
          <p:nvPr>
            <p:ph type="title"/>
          </p:nvPr>
        </p:nvSpPr>
        <p:spPr>
          <a:xfrm>
            <a:off x="76200" y="274638"/>
            <a:ext cx="8991600" cy="1143000"/>
          </a:xfrm>
        </p:spPr>
        <p:txBody>
          <a:bodyPr>
            <a:noAutofit/>
          </a:bodyPr>
          <a:lstStyle/>
          <a:p>
            <a:r>
              <a:rPr lang="en-US" b="1" dirty="0"/>
              <a:t>Census- </a:t>
            </a:r>
            <a:r>
              <a:rPr lang="en-US" sz="3600" b="1" dirty="0"/>
              <a:t>Current Census Tab </a:t>
            </a:r>
            <a:br>
              <a:rPr lang="en-US" sz="3600" b="1" dirty="0"/>
            </a:br>
            <a:r>
              <a:rPr lang="en-US" sz="3600" i="1" dirty="0"/>
              <a:t>Detail Page </a:t>
            </a:r>
            <a:br>
              <a:rPr lang="en-US" sz="3600" b="1" dirty="0"/>
            </a:br>
            <a:endParaRPr lang="en-US" sz="3600" dirty="0"/>
          </a:p>
        </p:txBody>
      </p:sp>
      <p:sp>
        <p:nvSpPr>
          <p:cNvPr id="13" name="Rounded Rectangle 12"/>
          <p:cNvSpPr/>
          <p:nvPr/>
        </p:nvSpPr>
        <p:spPr>
          <a:xfrm>
            <a:off x="5562600" y="1703607"/>
            <a:ext cx="2547796" cy="559088"/>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Rounded Rectangle 14"/>
          <p:cNvSpPr/>
          <p:nvPr/>
        </p:nvSpPr>
        <p:spPr>
          <a:xfrm>
            <a:off x="5855527" y="2954705"/>
            <a:ext cx="1265755" cy="287424"/>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Rounded Rectangle 15"/>
          <p:cNvSpPr/>
          <p:nvPr/>
        </p:nvSpPr>
        <p:spPr>
          <a:xfrm>
            <a:off x="3448835" y="2111458"/>
            <a:ext cx="1663175" cy="302475"/>
          </a:xfrm>
          <a:prstGeom prst="roundRect">
            <a:avLst/>
          </a:prstGeom>
          <a:noFill/>
          <a:ln>
            <a:solidFill>
              <a:srgbClr val="FF0000"/>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3" name="Slide Number Placeholder 2"/>
          <p:cNvSpPr>
            <a:spLocks noGrp="1"/>
          </p:cNvSpPr>
          <p:nvPr>
            <p:ph type="sldNum" sz="quarter" idx="12"/>
          </p:nvPr>
        </p:nvSpPr>
        <p:spPr/>
        <p:txBody>
          <a:bodyPr/>
          <a:lstStyle/>
          <a:p>
            <a:fld id="{B6F15528-21DE-4FAA-801E-634DDDAF4B2B}" type="slidenum">
              <a:rPr lang="en-US" smtClean="0"/>
              <a:pPr/>
              <a:t>17</a:t>
            </a:fld>
            <a:endParaRPr lang="en-US"/>
          </a:p>
        </p:txBody>
      </p:sp>
      <p:sp>
        <p:nvSpPr>
          <p:cNvPr id="11" name="TextBox 10"/>
          <p:cNvSpPr txBox="1"/>
          <p:nvPr/>
        </p:nvSpPr>
        <p:spPr>
          <a:xfrm>
            <a:off x="7109090" y="2857827"/>
            <a:ext cx="1660923" cy="369332"/>
          </a:xfrm>
          <a:prstGeom prst="rect">
            <a:avLst/>
          </a:prstGeom>
          <a:noFill/>
        </p:spPr>
        <p:txBody>
          <a:bodyPr wrap="square" rtlCol="0">
            <a:spAutoFit/>
          </a:bodyPr>
          <a:lstStyle/>
          <a:p>
            <a:r>
              <a:rPr lang="en-US" dirty="0">
                <a:solidFill>
                  <a:srgbClr val="FF0000"/>
                </a:solidFill>
              </a:rPr>
              <a:t>Within Facility</a:t>
            </a:r>
          </a:p>
        </p:txBody>
      </p:sp>
      <p:sp>
        <p:nvSpPr>
          <p:cNvPr id="12" name="TextBox 11"/>
          <p:cNvSpPr txBox="1"/>
          <p:nvPr/>
        </p:nvSpPr>
        <p:spPr>
          <a:xfrm>
            <a:off x="3304173" y="2315593"/>
            <a:ext cx="1952499" cy="369332"/>
          </a:xfrm>
          <a:prstGeom prst="rect">
            <a:avLst/>
          </a:prstGeom>
          <a:noFill/>
        </p:spPr>
        <p:txBody>
          <a:bodyPr wrap="square" rtlCol="0">
            <a:spAutoFit/>
          </a:bodyPr>
          <a:lstStyle/>
          <a:p>
            <a:r>
              <a:rPr lang="en-US" dirty="0">
                <a:solidFill>
                  <a:srgbClr val="FF0000"/>
                </a:solidFill>
              </a:rPr>
              <a:t>Additional Views</a:t>
            </a:r>
          </a:p>
        </p:txBody>
      </p:sp>
    </p:spTree>
    <p:extLst>
      <p:ext uri="{BB962C8B-B14F-4D97-AF65-F5344CB8AC3E}">
        <p14:creationId xmlns:p14="http://schemas.microsoft.com/office/powerpoint/2010/main" val="37650860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sp>
        <p:nvSpPr>
          <p:cNvPr id="4" name="Title 1"/>
          <p:cNvSpPr txBox="1">
            <a:spLocks/>
          </p:cNvSpPr>
          <p:nvPr/>
        </p:nvSpPr>
        <p:spPr>
          <a:xfrm>
            <a:off x="6553200" y="274638"/>
            <a:ext cx="2514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Census- Daily Census Tab</a:t>
            </a:r>
            <a:br>
              <a:rPr lang="en-US" sz="3600" b="1" dirty="0"/>
            </a:br>
            <a:endParaRPr lang="en-US" sz="3600" dirty="0"/>
          </a:p>
        </p:txBody>
      </p:sp>
      <p:pic>
        <p:nvPicPr>
          <p:cNvPr id="5" name="Picture 4"/>
          <p:cNvPicPr>
            <a:picLocks noChangeAspect="1"/>
          </p:cNvPicPr>
          <p:nvPr/>
        </p:nvPicPr>
        <p:blipFill>
          <a:blip r:embed="rId2"/>
          <a:stretch>
            <a:fillRect/>
          </a:stretch>
        </p:blipFill>
        <p:spPr>
          <a:xfrm>
            <a:off x="425245" y="8106"/>
            <a:ext cx="6127955" cy="6545094"/>
          </a:xfrm>
          <a:prstGeom prst="rect">
            <a:avLst/>
          </a:prstGeom>
        </p:spPr>
      </p:pic>
      <p:sp>
        <p:nvSpPr>
          <p:cNvPr id="3" name="TextBox 2"/>
          <p:cNvSpPr txBox="1"/>
          <p:nvPr/>
        </p:nvSpPr>
        <p:spPr>
          <a:xfrm>
            <a:off x="6934200" y="1828800"/>
            <a:ext cx="2057400" cy="646331"/>
          </a:xfrm>
          <a:prstGeom prst="rect">
            <a:avLst/>
          </a:prstGeom>
          <a:noFill/>
        </p:spPr>
        <p:txBody>
          <a:bodyPr wrap="square" rtlCol="0">
            <a:spAutoFit/>
          </a:bodyPr>
          <a:lstStyle/>
          <a:p>
            <a:r>
              <a:rPr lang="en-US" dirty="0"/>
              <a:t>Provides last 7 day trend for census. </a:t>
            </a:r>
          </a:p>
        </p:txBody>
      </p:sp>
    </p:spTree>
    <p:extLst>
      <p:ext uri="{BB962C8B-B14F-4D97-AF65-F5344CB8AC3E}">
        <p14:creationId xmlns:p14="http://schemas.microsoft.com/office/powerpoint/2010/main" val="13410127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19</a:t>
            </a:fld>
            <a:endParaRPr lang="en-US"/>
          </a:p>
        </p:txBody>
      </p:sp>
      <p:sp>
        <p:nvSpPr>
          <p:cNvPr id="4" name="Title 1"/>
          <p:cNvSpPr txBox="1">
            <a:spLocks/>
          </p:cNvSpPr>
          <p:nvPr/>
        </p:nvSpPr>
        <p:spPr>
          <a:xfrm>
            <a:off x="6553200" y="274638"/>
            <a:ext cx="2514600" cy="1143000"/>
          </a:xfrm>
          <a:prstGeom prst="rect">
            <a:avLst/>
          </a:prstGeom>
        </p:spPr>
        <p:txBody>
          <a:bodyPr>
            <a:no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sz="3200" b="1" dirty="0"/>
              <a:t>Census- Shift Census Tab</a:t>
            </a:r>
            <a:br>
              <a:rPr lang="en-US" sz="3200" b="1" dirty="0"/>
            </a:br>
            <a:endParaRPr lang="en-US" sz="3200" dirty="0"/>
          </a:p>
        </p:txBody>
      </p:sp>
      <p:pic>
        <p:nvPicPr>
          <p:cNvPr id="5" name="Picture 4"/>
          <p:cNvPicPr>
            <a:picLocks noChangeAspect="1"/>
          </p:cNvPicPr>
          <p:nvPr/>
        </p:nvPicPr>
        <p:blipFill>
          <a:blip r:embed="rId2"/>
          <a:stretch>
            <a:fillRect/>
          </a:stretch>
        </p:blipFill>
        <p:spPr>
          <a:xfrm>
            <a:off x="0" y="0"/>
            <a:ext cx="6483757" cy="6858000"/>
          </a:xfrm>
          <a:prstGeom prst="rect">
            <a:avLst/>
          </a:prstGeom>
        </p:spPr>
      </p:pic>
      <p:sp>
        <p:nvSpPr>
          <p:cNvPr id="3" name="TextBox 2"/>
          <p:cNvSpPr txBox="1"/>
          <p:nvPr/>
        </p:nvSpPr>
        <p:spPr>
          <a:xfrm>
            <a:off x="6553200" y="1828800"/>
            <a:ext cx="2362200" cy="923330"/>
          </a:xfrm>
          <a:prstGeom prst="rect">
            <a:avLst/>
          </a:prstGeom>
          <a:noFill/>
        </p:spPr>
        <p:txBody>
          <a:bodyPr wrap="square" rtlCol="0">
            <a:spAutoFit/>
          </a:bodyPr>
          <a:lstStyle/>
          <a:p>
            <a:r>
              <a:rPr lang="en-US" dirty="0"/>
              <a:t>Provides the ability to view census activity by date by shift.</a:t>
            </a:r>
          </a:p>
        </p:txBody>
      </p:sp>
    </p:spTree>
    <p:extLst>
      <p:ext uri="{BB962C8B-B14F-4D97-AF65-F5344CB8AC3E}">
        <p14:creationId xmlns:p14="http://schemas.microsoft.com/office/powerpoint/2010/main" val="30113722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44026"/>
            <a:ext cx="8229600" cy="1143000"/>
          </a:xfrm>
        </p:spPr>
        <p:txBody>
          <a:bodyPr/>
          <a:lstStyle/>
          <a:p>
            <a:r>
              <a:rPr lang="en-US" dirty="0"/>
              <a:t>Login</a:t>
            </a:r>
          </a:p>
        </p:txBody>
      </p:sp>
      <p:pic>
        <p:nvPicPr>
          <p:cNvPr id="8" name="Content Placeholder 7"/>
          <p:cNvPicPr>
            <a:picLocks noGrp="1" noChangeAspect="1"/>
          </p:cNvPicPr>
          <p:nvPr>
            <p:ph idx="1"/>
          </p:nvPr>
        </p:nvPicPr>
        <p:blipFill rotWithShape="1">
          <a:blip r:embed="rId2"/>
          <a:srcRect l="13889" t="36810" r="63889" b="28467"/>
          <a:stretch/>
        </p:blipFill>
        <p:spPr>
          <a:xfrm>
            <a:off x="1600200" y="2209800"/>
            <a:ext cx="5943600" cy="3714750"/>
          </a:xfrm>
          <a:prstGeom prst="rect">
            <a:avLst/>
          </a:prstGeom>
        </p:spPr>
      </p:pic>
      <p:sp>
        <p:nvSpPr>
          <p:cNvPr id="3" name="Slide Number Placeholder 2"/>
          <p:cNvSpPr>
            <a:spLocks noGrp="1"/>
          </p:cNvSpPr>
          <p:nvPr>
            <p:ph type="sldNum" sz="quarter" idx="12"/>
          </p:nvPr>
        </p:nvSpPr>
        <p:spPr/>
        <p:txBody>
          <a:bodyPr/>
          <a:lstStyle/>
          <a:p>
            <a:fld id="{B6F15528-21DE-4FAA-801E-634DDDAF4B2B}" type="slidenum">
              <a:rPr lang="en-US" smtClean="0"/>
              <a:pPr/>
              <a:t>2</a:t>
            </a:fld>
            <a:endParaRPr lang="en-US"/>
          </a:p>
        </p:txBody>
      </p:sp>
      <p:sp>
        <p:nvSpPr>
          <p:cNvPr id="6" name="Rectangle 5"/>
          <p:cNvSpPr/>
          <p:nvPr/>
        </p:nvSpPr>
        <p:spPr>
          <a:xfrm>
            <a:off x="457200" y="1738699"/>
            <a:ext cx="4572000" cy="646331"/>
          </a:xfrm>
          <a:prstGeom prst="rect">
            <a:avLst/>
          </a:prstGeom>
        </p:spPr>
        <p:txBody>
          <a:bodyPr>
            <a:spAutoFit/>
          </a:bodyPr>
          <a:lstStyle/>
          <a:p>
            <a:r>
              <a:rPr lang="en-US" dirty="0"/>
              <a:t>Login and password- single </a:t>
            </a:r>
            <a:r>
              <a:rPr lang="en-US" dirty="0" err="1"/>
              <a:t>signon</a:t>
            </a:r>
            <a:r>
              <a:rPr lang="en-US" dirty="0"/>
              <a:t> for AD account</a:t>
            </a:r>
          </a:p>
        </p:txBody>
      </p:sp>
      <p:sp>
        <p:nvSpPr>
          <p:cNvPr id="7" name="Rectangle 6"/>
          <p:cNvSpPr/>
          <p:nvPr/>
        </p:nvSpPr>
        <p:spPr>
          <a:xfrm>
            <a:off x="1905000" y="5105400"/>
            <a:ext cx="685800" cy="228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1943512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0" y="755924"/>
            <a:ext cx="8991600" cy="6102075"/>
          </a:xfrm>
          <a:prstGeom prst="rect">
            <a:avLst/>
          </a:prstGeom>
        </p:spPr>
      </p:pic>
      <p:sp>
        <p:nvSpPr>
          <p:cNvPr id="3" name="Rectangle 2"/>
          <p:cNvSpPr/>
          <p:nvPr/>
        </p:nvSpPr>
        <p:spPr>
          <a:xfrm>
            <a:off x="0" y="-55145"/>
            <a:ext cx="9102685" cy="769441"/>
          </a:xfrm>
          <a:prstGeom prst="rect">
            <a:avLst/>
          </a:prstGeom>
        </p:spPr>
        <p:txBody>
          <a:bodyPr wrap="none">
            <a:spAutoFit/>
          </a:bodyPr>
          <a:lstStyle/>
          <a:p>
            <a:r>
              <a:rPr lang="en-US" sz="4400" b="1" dirty="0"/>
              <a:t>Inpatient Dashboard- </a:t>
            </a:r>
            <a:r>
              <a:rPr lang="en-US" sz="3200" b="1" dirty="0"/>
              <a:t>Overview Tab- </a:t>
            </a:r>
            <a:r>
              <a:rPr lang="en-US" sz="3200" i="1" dirty="0"/>
              <a:t>Periods</a:t>
            </a:r>
          </a:p>
        </p:txBody>
      </p:sp>
      <p:sp>
        <p:nvSpPr>
          <p:cNvPr id="4" name="TextBox 3"/>
          <p:cNvSpPr txBox="1"/>
          <p:nvPr/>
        </p:nvSpPr>
        <p:spPr>
          <a:xfrm>
            <a:off x="2971800" y="1274064"/>
            <a:ext cx="4572000" cy="338554"/>
          </a:xfrm>
          <a:prstGeom prst="rect">
            <a:avLst/>
          </a:prstGeom>
          <a:noFill/>
        </p:spPr>
        <p:txBody>
          <a:bodyPr wrap="square" rtlCol="0">
            <a:spAutoFit/>
          </a:bodyPr>
          <a:lstStyle/>
          <a:p>
            <a:r>
              <a:rPr lang="en-US" sz="1600" b="1" dirty="0">
                <a:solidFill>
                  <a:srgbClr val="FF0000"/>
                </a:solidFill>
              </a:rPr>
              <a:t>Calendar or Fiscal Year</a:t>
            </a:r>
          </a:p>
        </p:txBody>
      </p:sp>
      <p:sp>
        <p:nvSpPr>
          <p:cNvPr id="5" name="TextBox 4"/>
          <p:cNvSpPr txBox="1"/>
          <p:nvPr/>
        </p:nvSpPr>
        <p:spPr>
          <a:xfrm>
            <a:off x="234802" y="1425665"/>
            <a:ext cx="2578395" cy="338554"/>
          </a:xfrm>
          <a:prstGeom prst="rect">
            <a:avLst/>
          </a:prstGeom>
          <a:noFill/>
        </p:spPr>
        <p:txBody>
          <a:bodyPr wrap="square" rtlCol="0">
            <a:spAutoFit/>
          </a:bodyPr>
          <a:lstStyle/>
          <a:p>
            <a:r>
              <a:rPr lang="en-US" sz="1600" dirty="0">
                <a:solidFill>
                  <a:srgbClr val="FF0000"/>
                </a:solidFill>
              </a:rPr>
              <a:t> </a:t>
            </a:r>
          </a:p>
        </p:txBody>
      </p:sp>
      <p:sp>
        <p:nvSpPr>
          <p:cNvPr id="7" name="TextBox 6"/>
          <p:cNvSpPr txBox="1"/>
          <p:nvPr/>
        </p:nvSpPr>
        <p:spPr>
          <a:xfrm>
            <a:off x="1524000" y="2795050"/>
            <a:ext cx="2043953" cy="738664"/>
          </a:xfrm>
          <a:prstGeom prst="rect">
            <a:avLst/>
          </a:prstGeom>
          <a:solidFill>
            <a:schemeClr val="bg1"/>
          </a:solidFill>
        </p:spPr>
        <p:txBody>
          <a:bodyPr wrap="square" rtlCol="0">
            <a:spAutoFit/>
          </a:bodyPr>
          <a:lstStyle/>
          <a:p>
            <a:r>
              <a:rPr lang="en-US" sz="1400" b="1" dirty="0">
                <a:solidFill>
                  <a:srgbClr val="FF0000"/>
                </a:solidFill>
              </a:rPr>
              <a:t>Left click a measure to see the Measure Description </a:t>
            </a:r>
          </a:p>
        </p:txBody>
      </p:sp>
      <p:sp>
        <p:nvSpPr>
          <p:cNvPr id="8" name="Rounded Rectangle 7"/>
          <p:cNvSpPr/>
          <p:nvPr/>
        </p:nvSpPr>
        <p:spPr>
          <a:xfrm>
            <a:off x="115824" y="2003676"/>
            <a:ext cx="1447800" cy="4895951"/>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20</a:t>
            </a:fld>
            <a:endParaRPr lang="en-US"/>
          </a:p>
        </p:txBody>
      </p:sp>
      <p:sp>
        <p:nvSpPr>
          <p:cNvPr id="13" name="Right Brace 12"/>
          <p:cNvSpPr/>
          <p:nvPr/>
        </p:nvSpPr>
        <p:spPr>
          <a:xfrm rot="16200000">
            <a:off x="2208276" y="1374266"/>
            <a:ext cx="990600" cy="1714500"/>
          </a:xfrm>
          <a:prstGeom prst="rightBrace">
            <a:avLst>
              <a:gd name="adj1" fmla="val 8333"/>
              <a:gd name="adj2" fmla="val 71122"/>
            </a:avLst>
          </a:prstGeom>
          <a:ln w="1905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4" name="Rectangle 13"/>
          <p:cNvSpPr/>
          <p:nvPr/>
        </p:nvSpPr>
        <p:spPr>
          <a:xfrm>
            <a:off x="1790700" y="748826"/>
            <a:ext cx="3467100" cy="2095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p:cNvSpPr/>
          <p:nvPr/>
        </p:nvSpPr>
        <p:spPr>
          <a:xfrm>
            <a:off x="4267200" y="2795050"/>
            <a:ext cx="457200" cy="25295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p:cNvSpPr txBox="1"/>
          <p:nvPr/>
        </p:nvSpPr>
        <p:spPr>
          <a:xfrm>
            <a:off x="4800600" y="3055007"/>
            <a:ext cx="2043953" cy="738664"/>
          </a:xfrm>
          <a:prstGeom prst="rect">
            <a:avLst/>
          </a:prstGeom>
          <a:solidFill>
            <a:schemeClr val="bg1"/>
          </a:solidFill>
        </p:spPr>
        <p:txBody>
          <a:bodyPr wrap="square" rtlCol="0">
            <a:spAutoFit/>
          </a:bodyPr>
          <a:lstStyle/>
          <a:p>
            <a:r>
              <a:rPr lang="en-US" sz="1400" b="1" dirty="0">
                <a:solidFill>
                  <a:srgbClr val="FF0000"/>
                </a:solidFill>
              </a:rPr>
              <a:t>Left click a number to </a:t>
            </a:r>
            <a:r>
              <a:rPr lang="en-US" sz="1400" b="1">
                <a:solidFill>
                  <a:srgbClr val="FF0000"/>
                </a:solidFill>
              </a:rPr>
              <a:t>open a default </a:t>
            </a:r>
            <a:r>
              <a:rPr lang="en-US" sz="1400" b="1" dirty="0">
                <a:solidFill>
                  <a:srgbClr val="FF0000"/>
                </a:solidFill>
              </a:rPr>
              <a:t>analysis portlet</a:t>
            </a:r>
          </a:p>
        </p:txBody>
      </p:sp>
    </p:spTree>
    <p:extLst>
      <p:ext uri="{BB962C8B-B14F-4D97-AF65-F5344CB8AC3E}">
        <p14:creationId xmlns:p14="http://schemas.microsoft.com/office/powerpoint/2010/main" val="189097619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 name="Picture 30"/>
          <p:cNvPicPr>
            <a:picLocks noChangeAspect="1"/>
          </p:cNvPicPr>
          <p:nvPr/>
        </p:nvPicPr>
        <p:blipFill>
          <a:blip r:embed="rId3"/>
          <a:stretch>
            <a:fillRect/>
          </a:stretch>
        </p:blipFill>
        <p:spPr>
          <a:xfrm>
            <a:off x="304800" y="1058180"/>
            <a:ext cx="5170592" cy="4267200"/>
          </a:xfrm>
          <a:prstGeom prst="rect">
            <a:avLst/>
          </a:prstGeom>
        </p:spPr>
      </p:pic>
      <p:sp>
        <p:nvSpPr>
          <p:cNvPr id="4" name="TextBox 3"/>
          <p:cNvSpPr txBox="1"/>
          <p:nvPr/>
        </p:nvSpPr>
        <p:spPr>
          <a:xfrm>
            <a:off x="350519" y="-29711"/>
            <a:ext cx="9144000" cy="769441"/>
          </a:xfrm>
          <a:prstGeom prst="rect">
            <a:avLst/>
          </a:prstGeom>
          <a:noFill/>
        </p:spPr>
        <p:txBody>
          <a:bodyPr wrap="square" rtlCol="0">
            <a:spAutoFit/>
          </a:bodyPr>
          <a:lstStyle/>
          <a:p>
            <a:r>
              <a:rPr lang="en-US" sz="4400" b="1" dirty="0"/>
              <a:t>Inpatients- </a:t>
            </a:r>
            <a:r>
              <a:rPr lang="en-US" sz="3200" b="1" dirty="0"/>
              <a:t>Overview Tab- </a:t>
            </a:r>
            <a:r>
              <a:rPr lang="en-US" sz="2800" i="1" dirty="0"/>
              <a:t>Default Analysis </a:t>
            </a:r>
          </a:p>
        </p:txBody>
      </p:sp>
      <p:sp>
        <p:nvSpPr>
          <p:cNvPr id="9" name="Slide Number Placeholder 8"/>
          <p:cNvSpPr>
            <a:spLocks noGrp="1"/>
          </p:cNvSpPr>
          <p:nvPr>
            <p:ph type="sldNum" sz="quarter" idx="12"/>
          </p:nvPr>
        </p:nvSpPr>
        <p:spPr/>
        <p:txBody>
          <a:bodyPr/>
          <a:lstStyle/>
          <a:p>
            <a:fld id="{B6F15528-21DE-4FAA-801E-634DDDAF4B2B}" type="slidenum">
              <a:rPr lang="en-US" smtClean="0"/>
              <a:pPr/>
              <a:t>21</a:t>
            </a:fld>
            <a:endParaRPr lang="en-US"/>
          </a:p>
        </p:txBody>
      </p:sp>
      <p:sp>
        <p:nvSpPr>
          <p:cNvPr id="23" name="TextBox 22"/>
          <p:cNvSpPr txBox="1"/>
          <p:nvPr/>
        </p:nvSpPr>
        <p:spPr>
          <a:xfrm>
            <a:off x="350519" y="1524000"/>
            <a:ext cx="304800" cy="369332"/>
          </a:xfrm>
          <a:prstGeom prst="rect">
            <a:avLst/>
          </a:prstGeom>
          <a:noFill/>
          <a:ln>
            <a:solidFill>
              <a:srgbClr val="FF0000"/>
            </a:solidFill>
          </a:ln>
        </p:spPr>
        <p:txBody>
          <a:bodyPr wrap="square" rtlCol="0">
            <a:spAutoFit/>
          </a:bodyPr>
          <a:lstStyle/>
          <a:p>
            <a:r>
              <a:rPr lang="en-US" b="1" dirty="0">
                <a:solidFill>
                  <a:srgbClr val="FF0000"/>
                </a:solidFill>
              </a:rPr>
              <a:t>1</a:t>
            </a:r>
          </a:p>
        </p:txBody>
      </p:sp>
      <p:sp>
        <p:nvSpPr>
          <p:cNvPr id="26" name="TextBox 25"/>
          <p:cNvSpPr txBox="1"/>
          <p:nvPr/>
        </p:nvSpPr>
        <p:spPr>
          <a:xfrm>
            <a:off x="1675373" y="1793941"/>
            <a:ext cx="304800" cy="369332"/>
          </a:xfrm>
          <a:prstGeom prst="rect">
            <a:avLst/>
          </a:prstGeom>
          <a:noFill/>
          <a:ln>
            <a:solidFill>
              <a:srgbClr val="FF0000"/>
            </a:solidFill>
          </a:ln>
        </p:spPr>
        <p:txBody>
          <a:bodyPr wrap="square" rtlCol="0">
            <a:spAutoFit/>
          </a:bodyPr>
          <a:lstStyle/>
          <a:p>
            <a:r>
              <a:rPr lang="en-US" b="1" dirty="0">
                <a:solidFill>
                  <a:srgbClr val="FF0000"/>
                </a:solidFill>
              </a:rPr>
              <a:t>2</a:t>
            </a:r>
          </a:p>
        </p:txBody>
      </p:sp>
      <p:pic>
        <p:nvPicPr>
          <p:cNvPr id="33" name="Picture 32"/>
          <p:cNvPicPr>
            <a:picLocks noChangeAspect="1"/>
          </p:cNvPicPr>
          <p:nvPr/>
        </p:nvPicPr>
        <p:blipFill>
          <a:blip r:embed="rId4"/>
          <a:stretch>
            <a:fillRect/>
          </a:stretch>
        </p:blipFill>
        <p:spPr>
          <a:xfrm>
            <a:off x="2631430" y="2008460"/>
            <a:ext cx="5687923" cy="4713015"/>
          </a:xfrm>
          <a:prstGeom prst="rect">
            <a:avLst/>
          </a:prstGeom>
        </p:spPr>
      </p:pic>
      <p:sp>
        <p:nvSpPr>
          <p:cNvPr id="27" name="TextBox 26"/>
          <p:cNvSpPr txBox="1"/>
          <p:nvPr/>
        </p:nvSpPr>
        <p:spPr>
          <a:xfrm>
            <a:off x="3048000" y="2230788"/>
            <a:ext cx="304800" cy="369332"/>
          </a:xfrm>
          <a:prstGeom prst="rect">
            <a:avLst/>
          </a:prstGeom>
          <a:noFill/>
          <a:ln>
            <a:solidFill>
              <a:srgbClr val="FF0000"/>
            </a:solidFill>
          </a:ln>
        </p:spPr>
        <p:txBody>
          <a:bodyPr wrap="square" rtlCol="0">
            <a:spAutoFit/>
          </a:bodyPr>
          <a:lstStyle/>
          <a:p>
            <a:r>
              <a:rPr lang="en-US" b="1" dirty="0">
                <a:solidFill>
                  <a:srgbClr val="FF0000"/>
                </a:solidFill>
              </a:rPr>
              <a:t>C</a:t>
            </a:r>
          </a:p>
        </p:txBody>
      </p:sp>
      <p:sp>
        <p:nvSpPr>
          <p:cNvPr id="18" name="TextBox 17"/>
          <p:cNvSpPr txBox="1"/>
          <p:nvPr/>
        </p:nvSpPr>
        <p:spPr>
          <a:xfrm>
            <a:off x="6705600" y="1818325"/>
            <a:ext cx="2286000" cy="4524315"/>
          </a:xfrm>
          <a:prstGeom prst="rect">
            <a:avLst/>
          </a:prstGeom>
          <a:solidFill>
            <a:schemeClr val="bg1"/>
          </a:solidFill>
          <a:ln>
            <a:solidFill>
              <a:schemeClr val="tx1"/>
            </a:solidFill>
          </a:ln>
        </p:spPr>
        <p:txBody>
          <a:bodyPr wrap="square" rtlCol="0">
            <a:spAutoFit/>
          </a:bodyPr>
          <a:lstStyle/>
          <a:p>
            <a:r>
              <a:rPr lang="en-US" sz="1600" dirty="0"/>
              <a:t>To dive down to detailed data: Left click</a:t>
            </a:r>
          </a:p>
          <a:p>
            <a:pPr marL="342900" indent="-342900">
              <a:buFont typeface="+mj-lt"/>
              <a:buAutoNum type="arabicPeriod"/>
            </a:pPr>
            <a:r>
              <a:rPr lang="en-US" sz="1600" dirty="0"/>
              <a:t> left click on </a:t>
            </a:r>
            <a:r>
              <a:rPr lang="en-US" sz="1600" b="1" dirty="0"/>
              <a:t>Financial Class </a:t>
            </a:r>
            <a:r>
              <a:rPr lang="en-US" sz="1600" dirty="0"/>
              <a:t>to see menu for additional measures</a:t>
            </a:r>
          </a:p>
          <a:p>
            <a:pPr marL="342900" indent="-342900">
              <a:buFont typeface="+mj-lt"/>
              <a:buAutoNum type="arabicPeriod"/>
            </a:pPr>
            <a:r>
              <a:rPr lang="en-US" sz="1600" dirty="0"/>
              <a:t>click on any measure in menu</a:t>
            </a:r>
          </a:p>
          <a:p>
            <a:pPr marL="342900" indent="-342900">
              <a:buFont typeface="+mj-lt"/>
              <a:buAutoNum type="arabicPeriod"/>
            </a:pPr>
            <a:endParaRPr lang="en-US" sz="1600" dirty="0"/>
          </a:p>
          <a:p>
            <a:r>
              <a:rPr lang="en-US" sz="1600" dirty="0"/>
              <a:t>To Dive Down-</a:t>
            </a:r>
          </a:p>
          <a:p>
            <a:pPr marL="342900" indent="-342900">
              <a:buFont typeface="+mj-lt"/>
              <a:buAutoNum type="alphaUcPeriod"/>
            </a:pPr>
            <a:r>
              <a:rPr lang="en-US" sz="1600" dirty="0"/>
              <a:t>Select measure in list to see menu</a:t>
            </a:r>
          </a:p>
          <a:p>
            <a:pPr marL="342900" indent="-342900">
              <a:buFont typeface="+mj-lt"/>
              <a:buAutoNum type="alphaUcPeriod"/>
            </a:pPr>
            <a:r>
              <a:rPr lang="en-US" sz="1600" dirty="0"/>
              <a:t>Click on any measure in menu</a:t>
            </a:r>
          </a:p>
          <a:p>
            <a:pPr marL="342900" indent="-342900">
              <a:buFont typeface="+mj-lt"/>
              <a:buAutoNum type="alphaUcPeriod"/>
            </a:pPr>
            <a:r>
              <a:rPr lang="en-US" sz="1600" dirty="0"/>
              <a:t>To return to main list or go back- click on </a:t>
            </a:r>
            <a:r>
              <a:rPr lang="en-US" sz="1600" b="1" dirty="0"/>
              <a:t>breadcrumb </a:t>
            </a:r>
            <a:r>
              <a:rPr lang="en-US" sz="1600" dirty="0"/>
              <a:t>hyperlink</a:t>
            </a:r>
          </a:p>
        </p:txBody>
      </p:sp>
      <p:sp>
        <p:nvSpPr>
          <p:cNvPr id="30" name="TextBox 29"/>
          <p:cNvSpPr txBox="1"/>
          <p:nvPr/>
        </p:nvSpPr>
        <p:spPr>
          <a:xfrm>
            <a:off x="3200400" y="3113501"/>
            <a:ext cx="304800" cy="369332"/>
          </a:xfrm>
          <a:prstGeom prst="rect">
            <a:avLst/>
          </a:prstGeom>
          <a:noFill/>
          <a:ln>
            <a:solidFill>
              <a:srgbClr val="FF0000"/>
            </a:solidFill>
          </a:ln>
        </p:spPr>
        <p:txBody>
          <a:bodyPr wrap="square" rtlCol="0">
            <a:spAutoFit/>
          </a:bodyPr>
          <a:lstStyle/>
          <a:p>
            <a:r>
              <a:rPr lang="en-US" b="1" dirty="0">
                <a:solidFill>
                  <a:srgbClr val="FF0000"/>
                </a:solidFill>
              </a:rPr>
              <a:t>A</a:t>
            </a:r>
          </a:p>
        </p:txBody>
      </p:sp>
      <p:sp>
        <p:nvSpPr>
          <p:cNvPr id="29" name="TextBox 28"/>
          <p:cNvSpPr txBox="1"/>
          <p:nvPr/>
        </p:nvSpPr>
        <p:spPr>
          <a:xfrm>
            <a:off x="5162301" y="3895816"/>
            <a:ext cx="253323" cy="369332"/>
          </a:xfrm>
          <a:prstGeom prst="rect">
            <a:avLst/>
          </a:prstGeom>
          <a:noFill/>
          <a:ln>
            <a:solidFill>
              <a:srgbClr val="FF0000"/>
            </a:solidFill>
          </a:ln>
        </p:spPr>
        <p:txBody>
          <a:bodyPr wrap="square" rtlCol="0">
            <a:spAutoFit/>
          </a:bodyPr>
          <a:lstStyle/>
          <a:p>
            <a:r>
              <a:rPr lang="en-US" b="1" dirty="0">
                <a:solidFill>
                  <a:srgbClr val="FF0000"/>
                </a:solidFill>
              </a:rPr>
              <a:t>B</a:t>
            </a:r>
          </a:p>
        </p:txBody>
      </p:sp>
    </p:spTree>
    <p:extLst>
      <p:ext uri="{BB962C8B-B14F-4D97-AF65-F5344CB8AC3E}">
        <p14:creationId xmlns:p14="http://schemas.microsoft.com/office/powerpoint/2010/main" val="88271397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629401" y="533400"/>
            <a:ext cx="2514599" cy="2677656"/>
          </a:xfrm>
          <a:prstGeom prst="rect">
            <a:avLst/>
          </a:prstGeom>
          <a:solidFill>
            <a:schemeClr val="bg1"/>
          </a:solidFill>
        </p:spPr>
        <p:txBody>
          <a:bodyPr wrap="square">
            <a:spAutoFit/>
          </a:bodyPr>
          <a:lstStyle/>
          <a:p>
            <a:pPr algn="ctr"/>
            <a:r>
              <a:rPr lang="en-US" sz="4400" b="1" dirty="0"/>
              <a:t>Inpatient </a:t>
            </a:r>
            <a:endParaRPr lang="en-US" sz="2800" b="1" dirty="0"/>
          </a:p>
          <a:p>
            <a:pPr algn="ctr"/>
            <a:r>
              <a:rPr lang="en-US" sz="3200" b="1" dirty="0"/>
              <a:t>Trends Tab-</a:t>
            </a:r>
          </a:p>
          <a:p>
            <a:pPr algn="ctr"/>
            <a:r>
              <a:rPr lang="en-US" sz="2800" i="1" dirty="0"/>
              <a:t>Periods</a:t>
            </a:r>
          </a:p>
          <a:p>
            <a:pPr algn="ctr"/>
            <a:r>
              <a:rPr lang="en-US" sz="2800" b="1" dirty="0"/>
              <a:t> </a:t>
            </a:r>
            <a:r>
              <a:rPr lang="en-US" dirty="0"/>
              <a:t>Displays current 12 months compared to Previous 12 months</a:t>
            </a:r>
            <a:endParaRPr lang="en-US" sz="2000" dirty="0"/>
          </a:p>
        </p:txBody>
      </p:sp>
      <p:sp>
        <p:nvSpPr>
          <p:cNvPr id="11" name="Slide Number Placeholder 10"/>
          <p:cNvSpPr>
            <a:spLocks noGrp="1"/>
          </p:cNvSpPr>
          <p:nvPr>
            <p:ph type="sldNum" sz="quarter" idx="12"/>
          </p:nvPr>
        </p:nvSpPr>
        <p:spPr/>
        <p:txBody>
          <a:bodyPr/>
          <a:lstStyle/>
          <a:p>
            <a:fld id="{B6F15528-21DE-4FAA-801E-634DDDAF4B2B}" type="slidenum">
              <a:rPr lang="en-US" smtClean="0"/>
              <a:pPr/>
              <a:t>22</a:t>
            </a:fld>
            <a:endParaRPr lang="en-US"/>
          </a:p>
        </p:txBody>
      </p:sp>
      <p:pic>
        <p:nvPicPr>
          <p:cNvPr id="4" name="Picture 3"/>
          <p:cNvPicPr>
            <a:picLocks noChangeAspect="1"/>
          </p:cNvPicPr>
          <p:nvPr/>
        </p:nvPicPr>
        <p:blipFill>
          <a:blip r:embed="rId2"/>
          <a:stretch>
            <a:fillRect/>
          </a:stretch>
        </p:blipFill>
        <p:spPr>
          <a:xfrm>
            <a:off x="152400" y="685800"/>
            <a:ext cx="6248400" cy="5867400"/>
          </a:xfrm>
          <a:prstGeom prst="rect">
            <a:avLst/>
          </a:prstGeom>
        </p:spPr>
      </p:pic>
      <p:sp>
        <p:nvSpPr>
          <p:cNvPr id="18" name="TextBox 17"/>
          <p:cNvSpPr txBox="1"/>
          <p:nvPr/>
        </p:nvSpPr>
        <p:spPr>
          <a:xfrm>
            <a:off x="6781800" y="3962400"/>
            <a:ext cx="1676400" cy="1200329"/>
          </a:xfrm>
          <a:prstGeom prst="rect">
            <a:avLst/>
          </a:prstGeom>
          <a:noFill/>
        </p:spPr>
        <p:txBody>
          <a:bodyPr wrap="square" rtlCol="0">
            <a:spAutoFit/>
          </a:bodyPr>
          <a:lstStyle/>
          <a:p>
            <a:r>
              <a:rPr lang="en-US" dirty="0">
                <a:solidFill>
                  <a:srgbClr val="FF0000"/>
                </a:solidFill>
              </a:rPr>
              <a:t>Left click on any data point to launch a default analysis portlet </a:t>
            </a:r>
          </a:p>
        </p:txBody>
      </p:sp>
    </p:spTree>
    <p:extLst>
      <p:ext uri="{BB962C8B-B14F-4D97-AF65-F5344CB8AC3E}">
        <p14:creationId xmlns:p14="http://schemas.microsoft.com/office/powerpoint/2010/main" val="71744836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066800" y="0"/>
            <a:ext cx="6553200" cy="769441"/>
          </a:xfrm>
          <a:prstGeom prst="rect">
            <a:avLst/>
          </a:prstGeom>
          <a:noFill/>
        </p:spPr>
        <p:txBody>
          <a:bodyPr wrap="square" rtlCol="0">
            <a:spAutoFit/>
          </a:bodyPr>
          <a:lstStyle/>
          <a:p>
            <a:r>
              <a:rPr lang="en-US" sz="4400" b="1" dirty="0"/>
              <a:t>Outpatient- </a:t>
            </a:r>
            <a:r>
              <a:rPr lang="en-US" sz="3200" b="1" dirty="0"/>
              <a:t>Overview Tab</a:t>
            </a:r>
          </a:p>
        </p:txBody>
      </p:sp>
      <p:sp>
        <p:nvSpPr>
          <p:cNvPr id="9" name="Slide Number Placeholder 8"/>
          <p:cNvSpPr>
            <a:spLocks noGrp="1"/>
          </p:cNvSpPr>
          <p:nvPr>
            <p:ph type="sldNum" sz="quarter" idx="12"/>
          </p:nvPr>
        </p:nvSpPr>
        <p:spPr/>
        <p:txBody>
          <a:bodyPr/>
          <a:lstStyle/>
          <a:p>
            <a:fld id="{B6F15528-21DE-4FAA-801E-634DDDAF4B2B}" type="slidenum">
              <a:rPr lang="en-US" smtClean="0"/>
              <a:pPr/>
              <a:t>23</a:t>
            </a:fld>
            <a:endParaRPr lang="en-US"/>
          </a:p>
        </p:txBody>
      </p:sp>
      <p:pic>
        <p:nvPicPr>
          <p:cNvPr id="2" name="Picture 1"/>
          <p:cNvPicPr>
            <a:picLocks noChangeAspect="1"/>
          </p:cNvPicPr>
          <p:nvPr/>
        </p:nvPicPr>
        <p:blipFill>
          <a:blip r:embed="rId3"/>
          <a:stretch>
            <a:fillRect/>
          </a:stretch>
        </p:blipFill>
        <p:spPr>
          <a:xfrm>
            <a:off x="228600" y="1222895"/>
            <a:ext cx="8229600" cy="4680000"/>
          </a:xfrm>
          <a:prstGeom prst="rect">
            <a:avLst/>
          </a:prstGeom>
        </p:spPr>
      </p:pic>
      <p:sp>
        <p:nvSpPr>
          <p:cNvPr id="5" name="TextBox 4"/>
          <p:cNvSpPr txBox="1"/>
          <p:nvPr/>
        </p:nvSpPr>
        <p:spPr>
          <a:xfrm>
            <a:off x="1066800" y="769441"/>
            <a:ext cx="4343400" cy="369332"/>
          </a:xfrm>
          <a:prstGeom prst="rect">
            <a:avLst/>
          </a:prstGeom>
          <a:noFill/>
        </p:spPr>
        <p:txBody>
          <a:bodyPr wrap="square" rtlCol="0">
            <a:spAutoFit/>
          </a:bodyPr>
          <a:lstStyle/>
          <a:p>
            <a:r>
              <a:rPr lang="en-US" dirty="0"/>
              <a:t>Behaves the same as the IP Overview Page</a:t>
            </a:r>
          </a:p>
        </p:txBody>
      </p:sp>
    </p:spTree>
    <p:extLst>
      <p:ext uri="{BB962C8B-B14F-4D97-AF65-F5344CB8AC3E}">
        <p14:creationId xmlns:p14="http://schemas.microsoft.com/office/powerpoint/2010/main" val="22101913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6172200" y="118848"/>
            <a:ext cx="2895600" cy="2554545"/>
          </a:xfrm>
          <a:prstGeom prst="rect">
            <a:avLst/>
          </a:prstGeom>
          <a:solidFill>
            <a:schemeClr val="bg1"/>
          </a:solidFill>
          <a:ln>
            <a:solidFill>
              <a:schemeClr val="tx1"/>
            </a:solidFill>
          </a:ln>
        </p:spPr>
        <p:txBody>
          <a:bodyPr wrap="square">
            <a:spAutoFit/>
          </a:bodyPr>
          <a:lstStyle/>
          <a:p>
            <a:pPr algn="ctr"/>
            <a:r>
              <a:rPr lang="en-US" sz="4400" b="1" dirty="0"/>
              <a:t>Outpatient </a:t>
            </a:r>
            <a:endParaRPr lang="en-US" sz="2800" b="1" dirty="0"/>
          </a:p>
          <a:p>
            <a:pPr algn="ctr"/>
            <a:r>
              <a:rPr lang="en-US" sz="3200" b="1" dirty="0"/>
              <a:t>Trends-</a:t>
            </a:r>
          </a:p>
          <a:p>
            <a:pPr algn="ctr"/>
            <a:r>
              <a:rPr lang="en-US" sz="2800" b="1" dirty="0"/>
              <a:t> </a:t>
            </a:r>
            <a:r>
              <a:rPr lang="en-US" sz="2400" i="1" dirty="0"/>
              <a:t>12 month </a:t>
            </a:r>
          </a:p>
          <a:p>
            <a:pPr algn="ctr"/>
            <a:r>
              <a:rPr lang="en-US" sz="2400" b="1" i="1" dirty="0"/>
              <a:t>Periods </a:t>
            </a:r>
          </a:p>
          <a:p>
            <a:pPr algn="ctr"/>
            <a:r>
              <a:rPr lang="en-US" sz="1600" i="1" dirty="0"/>
              <a:t>Displays current 12 months to Previous 12 months</a:t>
            </a:r>
            <a:endParaRPr lang="en-US" sz="1000" b="1" dirty="0"/>
          </a:p>
        </p:txBody>
      </p:sp>
      <p:sp>
        <p:nvSpPr>
          <p:cNvPr id="12" name="Slide Number Placeholder 11"/>
          <p:cNvSpPr>
            <a:spLocks noGrp="1"/>
          </p:cNvSpPr>
          <p:nvPr>
            <p:ph type="sldNum" sz="quarter" idx="12"/>
          </p:nvPr>
        </p:nvSpPr>
        <p:spPr/>
        <p:txBody>
          <a:bodyPr/>
          <a:lstStyle/>
          <a:p>
            <a:fld id="{B6F15528-21DE-4FAA-801E-634DDDAF4B2B}" type="slidenum">
              <a:rPr lang="en-US" smtClean="0"/>
              <a:pPr/>
              <a:t>24</a:t>
            </a:fld>
            <a:endParaRPr lang="en-US"/>
          </a:p>
        </p:txBody>
      </p:sp>
      <p:pic>
        <p:nvPicPr>
          <p:cNvPr id="4" name="Picture 3"/>
          <p:cNvPicPr>
            <a:picLocks noChangeAspect="1"/>
          </p:cNvPicPr>
          <p:nvPr/>
        </p:nvPicPr>
        <p:blipFill>
          <a:blip r:embed="rId2"/>
          <a:stretch>
            <a:fillRect/>
          </a:stretch>
        </p:blipFill>
        <p:spPr>
          <a:xfrm>
            <a:off x="0" y="381000"/>
            <a:ext cx="5943600" cy="5975349"/>
          </a:xfrm>
          <a:prstGeom prst="rect">
            <a:avLst/>
          </a:prstGeom>
        </p:spPr>
      </p:pic>
      <p:sp>
        <p:nvSpPr>
          <p:cNvPr id="16" name="TextBox 15"/>
          <p:cNvSpPr txBox="1"/>
          <p:nvPr/>
        </p:nvSpPr>
        <p:spPr>
          <a:xfrm>
            <a:off x="6324600" y="3948235"/>
            <a:ext cx="1676400" cy="1200329"/>
          </a:xfrm>
          <a:prstGeom prst="rect">
            <a:avLst/>
          </a:prstGeom>
          <a:noFill/>
        </p:spPr>
        <p:txBody>
          <a:bodyPr wrap="square" rtlCol="0">
            <a:spAutoFit/>
          </a:bodyPr>
          <a:lstStyle/>
          <a:p>
            <a:r>
              <a:rPr lang="en-US" dirty="0">
                <a:solidFill>
                  <a:srgbClr val="FF0000"/>
                </a:solidFill>
              </a:rPr>
              <a:t>Left click on any data point to launch an analysis portlet </a:t>
            </a:r>
          </a:p>
        </p:txBody>
      </p:sp>
    </p:spTree>
    <p:extLst>
      <p:ext uri="{BB962C8B-B14F-4D97-AF65-F5344CB8AC3E}">
        <p14:creationId xmlns:p14="http://schemas.microsoft.com/office/powerpoint/2010/main" val="32989802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1084216"/>
            <a:ext cx="8991600" cy="5087983"/>
          </a:xfrm>
          <a:prstGeom prst="rect">
            <a:avLst/>
          </a:prstGeom>
        </p:spPr>
      </p:pic>
      <p:sp>
        <p:nvSpPr>
          <p:cNvPr id="3" name="TextBox 2"/>
          <p:cNvSpPr txBox="1"/>
          <p:nvPr/>
        </p:nvSpPr>
        <p:spPr>
          <a:xfrm>
            <a:off x="996703" y="95071"/>
            <a:ext cx="6423837" cy="769441"/>
          </a:xfrm>
          <a:prstGeom prst="rect">
            <a:avLst/>
          </a:prstGeom>
          <a:noFill/>
        </p:spPr>
        <p:txBody>
          <a:bodyPr wrap="square" rtlCol="0">
            <a:spAutoFit/>
          </a:bodyPr>
          <a:lstStyle/>
          <a:p>
            <a:pPr algn="ctr"/>
            <a:r>
              <a:rPr lang="en-US" sz="4400" b="1" dirty="0"/>
              <a:t>Outcomes- </a:t>
            </a:r>
            <a:r>
              <a:rPr lang="en-US" sz="3200" b="1" dirty="0"/>
              <a:t>Overview Tab</a:t>
            </a:r>
          </a:p>
        </p:txBody>
      </p:sp>
      <p:sp>
        <p:nvSpPr>
          <p:cNvPr id="6" name="Slide Number Placeholder 5"/>
          <p:cNvSpPr>
            <a:spLocks noGrp="1"/>
          </p:cNvSpPr>
          <p:nvPr>
            <p:ph type="sldNum" sz="quarter" idx="12"/>
          </p:nvPr>
        </p:nvSpPr>
        <p:spPr/>
        <p:txBody>
          <a:bodyPr/>
          <a:lstStyle/>
          <a:p>
            <a:fld id="{B6F15528-21DE-4FAA-801E-634DDDAF4B2B}" type="slidenum">
              <a:rPr lang="en-US" smtClean="0"/>
              <a:pPr/>
              <a:t>25</a:t>
            </a:fld>
            <a:endParaRPr lang="en-US"/>
          </a:p>
        </p:txBody>
      </p:sp>
      <p:sp>
        <p:nvSpPr>
          <p:cNvPr id="7" name="TextBox 6"/>
          <p:cNvSpPr txBox="1"/>
          <p:nvPr/>
        </p:nvSpPr>
        <p:spPr>
          <a:xfrm>
            <a:off x="1219200" y="5657671"/>
            <a:ext cx="1676400" cy="1200329"/>
          </a:xfrm>
          <a:prstGeom prst="rect">
            <a:avLst/>
          </a:prstGeom>
          <a:noFill/>
        </p:spPr>
        <p:txBody>
          <a:bodyPr wrap="square" rtlCol="0">
            <a:spAutoFit/>
          </a:bodyPr>
          <a:lstStyle/>
          <a:p>
            <a:r>
              <a:rPr lang="en-US" dirty="0">
                <a:solidFill>
                  <a:srgbClr val="FF0000"/>
                </a:solidFill>
              </a:rPr>
              <a:t>Left click on any data point to launch an analysis portlet </a:t>
            </a:r>
          </a:p>
        </p:txBody>
      </p:sp>
      <p:sp>
        <p:nvSpPr>
          <p:cNvPr id="8" name="TextBox 7"/>
          <p:cNvSpPr txBox="1"/>
          <p:nvPr/>
        </p:nvSpPr>
        <p:spPr>
          <a:xfrm>
            <a:off x="2362200" y="1084216"/>
            <a:ext cx="3810000" cy="646331"/>
          </a:xfrm>
          <a:prstGeom prst="rect">
            <a:avLst/>
          </a:prstGeom>
          <a:noFill/>
        </p:spPr>
        <p:txBody>
          <a:bodyPr wrap="square" rtlCol="0">
            <a:spAutoFit/>
          </a:bodyPr>
          <a:lstStyle/>
          <a:p>
            <a:r>
              <a:rPr lang="en-US" sz="1200" dirty="0"/>
              <a:t>Provides a 12 month summary of Readmissions, Mortality and Acute ALOS on Overview Page. Additional Pages are available for specific analysis of each measure</a:t>
            </a:r>
          </a:p>
        </p:txBody>
      </p:sp>
    </p:spTree>
    <p:extLst>
      <p:ext uri="{BB962C8B-B14F-4D97-AF65-F5344CB8AC3E}">
        <p14:creationId xmlns:p14="http://schemas.microsoft.com/office/powerpoint/2010/main" val="34308852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457200" y="152400"/>
            <a:ext cx="8458200" cy="1261884"/>
          </a:xfrm>
          <a:prstGeom prst="rect">
            <a:avLst/>
          </a:prstGeom>
          <a:solidFill>
            <a:schemeClr val="bg1"/>
          </a:solidFill>
          <a:ln>
            <a:solidFill>
              <a:schemeClr val="tx1"/>
            </a:solidFill>
          </a:ln>
        </p:spPr>
        <p:txBody>
          <a:bodyPr wrap="square" rtlCol="0">
            <a:spAutoFit/>
          </a:bodyPr>
          <a:lstStyle/>
          <a:p>
            <a:pPr algn="ctr"/>
            <a:r>
              <a:rPr lang="en-US" sz="4400" b="1" dirty="0"/>
              <a:t>Outcomes- </a:t>
            </a:r>
            <a:r>
              <a:rPr lang="en-US" sz="3200" b="1" dirty="0"/>
              <a:t>Readmissions Tab</a:t>
            </a:r>
          </a:p>
          <a:p>
            <a:pPr algn="ctr"/>
            <a:r>
              <a:rPr lang="en-US" sz="3200" i="1" dirty="0"/>
              <a:t>Hospital Wide</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26</a:t>
            </a:fld>
            <a:endParaRPr lang="en-US"/>
          </a:p>
        </p:txBody>
      </p:sp>
      <p:pic>
        <p:nvPicPr>
          <p:cNvPr id="2" name="Picture 1"/>
          <p:cNvPicPr>
            <a:picLocks noChangeAspect="1"/>
          </p:cNvPicPr>
          <p:nvPr/>
        </p:nvPicPr>
        <p:blipFill>
          <a:blip r:embed="rId2"/>
          <a:stretch>
            <a:fillRect/>
          </a:stretch>
        </p:blipFill>
        <p:spPr>
          <a:xfrm>
            <a:off x="627256" y="1600200"/>
            <a:ext cx="7889488" cy="4756150"/>
          </a:xfrm>
          <a:prstGeom prst="rect">
            <a:avLst/>
          </a:prstGeom>
        </p:spPr>
      </p:pic>
      <p:sp>
        <p:nvSpPr>
          <p:cNvPr id="5" name="TextBox 4"/>
          <p:cNvSpPr txBox="1"/>
          <p:nvPr/>
        </p:nvSpPr>
        <p:spPr>
          <a:xfrm>
            <a:off x="7269332" y="3378110"/>
            <a:ext cx="1676400" cy="1200329"/>
          </a:xfrm>
          <a:prstGeom prst="rect">
            <a:avLst/>
          </a:prstGeom>
          <a:noFill/>
        </p:spPr>
        <p:txBody>
          <a:bodyPr wrap="square" rtlCol="0">
            <a:spAutoFit/>
          </a:bodyPr>
          <a:lstStyle/>
          <a:p>
            <a:r>
              <a:rPr lang="en-US" dirty="0">
                <a:solidFill>
                  <a:srgbClr val="FF0000"/>
                </a:solidFill>
              </a:rPr>
              <a:t>Left click on any data point to launch an analysis portlet </a:t>
            </a:r>
          </a:p>
        </p:txBody>
      </p:sp>
    </p:spTree>
    <p:extLst>
      <p:ext uri="{BB962C8B-B14F-4D97-AF65-F5344CB8AC3E}">
        <p14:creationId xmlns:p14="http://schemas.microsoft.com/office/powerpoint/2010/main" val="76790844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txBox="1">
            <a:spLocks noGrp="1"/>
          </p:cNvSpPr>
          <p:nvPr>
            <p:ph type="title"/>
          </p:nvPr>
        </p:nvSpPr>
        <p:spPr>
          <a:xfrm>
            <a:off x="668949" y="152400"/>
            <a:ext cx="7848600" cy="1631216"/>
          </a:xfrm>
          <a:prstGeom prst="rect">
            <a:avLst/>
          </a:prstGeom>
          <a:solidFill>
            <a:schemeClr val="bg1"/>
          </a:solidFill>
        </p:spPr>
        <p:txBody>
          <a:bodyPr wrap="square" rtlCol="0">
            <a:spAutoFit/>
          </a:bodyPr>
          <a:lstStyle/>
          <a:p>
            <a:pPr algn="ctr"/>
            <a:r>
              <a:rPr lang="en-US" sz="4400" b="1" dirty="0"/>
              <a:t>Outcomes </a:t>
            </a:r>
            <a:r>
              <a:rPr lang="en-US" sz="3200" b="1" dirty="0"/>
              <a:t>Readmissions</a:t>
            </a:r>
          </a:p>
          <a:p>
            <a:pPr algn="ctr"/>
            <a:r>
              <a:rPr lang="en-US" sz="3200" b="1" dirty="0"/>
              <a:t>Tab-</a:t>
            </a:r>
          </a:p>
          <a:p>
            <a:pPr algn="ctr"/>
            <a:r>
              <a:rPr lang="en-US" sz="2400" i="1" dirty="0"/>
              <a:t>Disease Specific</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27</a:t>
            </a:fld>
            <a:endParaRPr lang="en-US"/>
          </a:p>
        </p:txBody>
      </p:sp>
      <p:pic>
        <p:nvPicPr>
          <p:cNvPr id="18" name="Picture 17"/>
          <p:cNvPicPr>
            <a:picLocks noChangeAspect="1"/>
          </p:cNvPicPr>
          <p:nvPr/>
        </p:nvPicPr>
        <p:blipFill>
          <a:blip r:embed="rId2"/>
          <a:stretch>
            <a:fillRect/>
          </a:stretch>
        </p:blipFill>
        <p:spPr>
          <a:xfrm>
            <a:off x="381000" y="1783616"/>
            <a:ext cx="7162800" cy="4314417"/>
          </a:xfrm>
          <a:prstGeom prst="rect">
            <a:avLst/>
          </a:prstGeom>
        </p:spPr>
      </p:pic>
      <p:sp>
        <p:nvSpPr>
          <p:cNvPr id="5" name="TextBox 4"/>
          <p:cNvSpPr txBox="1"/>
          <p:nvPr/>
        </p:nvSpPr>
        <p:spPr>
          <a:xfrm>
            <a:off x="7441707" y="3359895"/>
            <a:ext cx="1676400" cy="1200329"/>
          </a:xfrm>
          <a:prstGeom prst="rect">
            <a:avLst/>
          </a:prstGeom>
          <a:noFill/>
        </p:spPr>
        <p:txBody>
          <a:bodyPr wrap="square" rtlCol="0">
            <a:spAutoFit/>
          </a:bodyPr>
          <a:lstStyle/>
          <a:p>
            <a:r>
              <a:rPr lang="en-US" dirty="0">
                <a:solidFill>
                  <a:srgbClr val="FF0000"/>
                </a:solidFill>
              </a:rPr>
              <a:t>Left click on any data point to launch an analysis portlet </a:t>
            </a:r>
          </a:p>
        </p:txBody>
      </p:sp>
    </p:spTree>
    <p:extLst>
      <p:ext uri="{BB962C8B-B14F-4D97-AF65-F5344CB8AC3E}">
        <p14:creationId xmlns:p14="http://schemas.microsoft.com/office/powerpoint/2010/main" val="178933218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0175"/>
            <a:ext cx="8991600" cy="1143000"/>
          </a:xfrm>
        </p:spPr>
        <p:txBody>
          <a:bodyPr>
            <a:normAutofit fontScale="90000"/>
          </a:bodyPr>
          <a:lstStyle/>
          <a:p>
            <a:r>
              <a:rPr lang="en-US" sz="5300" b="1" dirty="0"/>
              <a:t>Outcomes-</a:t>
            </a:r>
            <a:br>
              <a:rPr lang="en-US" dirty="0"/>
            </a:br>
            <a:r>
              <a:rPr lang="en-US" sz="3600" dirty="0"/>
              <a:t>Readmissions Tab- </a:t>
            </a:r>
            <a:br>
              <a:rPr lang="en-US" sz="4000" dirty="0"/>
            </a:br>
            <a:r>
              <a:rPr lang="en-US" sz="3600" i="1" dirty="0"/>
              <a:t>Analyze Icon</a:t>
            </a:r>
          </a:p>
        </p:txBody>
      </p:sp>
      <p:sp>
        <p:nvSpPr>
          <p:cNvPr id="21" name="Slide Number Placeholder 20"/>
          <p:cNvSpPr>
            <a:spLocks noGrp="1"/>
          </p:cNvSpPr>
          <p:nvPr>
            <p:ph type="sldNum" sz="quarter" idx="12"/>
          </p:nvPr>
        </p:nvSpPr>
        <p:spPr/>
        <p:txBody>
          <a:bodyPr/>
          <a:lstStyle/>
          <a:p>
            <a:fld id="{B6F15528-21DE-4FAA-801E-634DDDAF4B2B}" type="slidenum">
              <a:rPr lang="en-US" smtClean="0"/>
              <a:pPr/>
              <a:t>28</a:t>
            </a:fld>
            <a:endParaRPr lang="en-US"/>
          </a:p>
        </p:txBody>
      </p:sp>
      <p:pic>
        <p:nvPicPr>
          <p:cNvPr id="4" name="Picture 3"/>
          <p:cNvPicPr>
            <a:picLocks noChangeAspect="1"/>
          </p:cNvPicPr>
          <p:nvPr/>
        </p:nvPicPr>
        <p:blipFill>
          <a:blip r:embed="rId2"/>
          <a:stretch>
            <a:fillRect/>
          </a:stretch>
        </p:blipFill>
        <p:spPr>
          <a:xfrm>
            <a:off x="609600" y="1524000"/>
            <a:ext cx="7772400" cy="5047196"/>
          </a:xfrm>
          <a:prstGeom prst="rect">
            <a:avLst/>
          </a:prstGeom>
        </p:spPr>
      </p:pic>
    </p:spTree>
    <p:extLst>
      <p:ext uri="{BB962C8B-B14F-4D97-AF65-F5344CB8AC3E}">
        <p14:creationId xmlns:p14="http://schemas.microsoft.com/office/powerpoint/2010/main" val="4420230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533400" y="109716"/>
            <a:ext cx="6096000" cy="769441"/>
          </a:xfrm>
          <a:prstGeom prst="rect">
            <a:avLst/>
          </a:prstGeom>
          <a:solidFill>
            <a:schemeClr val="bg1"/>
          </a:solidFill>
        </p:spPr>
        <p:txBody>
          <a:bodyPr wrap="square" rtlCol="0">
            <a:spAutoFit/>
          </a:bodyPr>
          <a:lstStyle/>
          <a:p>
            <a:pPr algn="ctr"/>
            <a:r>
              <a:rPr lang="en-US" sz="4400" b="1" dirty="0"/>
              <a:t>Outcomes - </a:t>
            </a:r>
            <a:r>
              <a:rPr lang="en-US" sz="3200" b="1" dirty="0"/>
              <a:t>Mortality Tab</a:t>
            </a:r>
          </a:p>
        </p:txBody>
      </p:sp>
      <p:sp>
        <p:nvSpPr>
          <p:cNvPr id="14" name="Slide Number Placeholder 13"/>
          <p:cNvSpPr>
            <a:spLocks noGrp="1"/>
          </p:cNvSpPr>
          <p:nvPr>
            <p:ph type="sldNum" sz="quarter" idx="12"/>
          </p:nvPr>
        </p:nvSpPr>
        <p:spPr/>
        <p:txBody>
          <a:bodyPr/>
          <a:lstStyle/>
          <a:p>
            <a:fld id="{B6F15528-21DE-4FAA-801E-634DDDAF4B2B}" type="slidenum">
              <a:rPr lang="en-US" smtClean="0"/>
              <a:pPr/>
              <a:t>29</a:t>
            </a:fld>
            <a:endParaRPr lang="en-US"/>
          </a:p>
        </p:txBody>
      </p:sp>
      <p:pic>
        <p:nvPicPr>
          <p:cNvPr id="2" name="Picture 1"/>
          <p:cNvPicPr>
            <a:picLocks noChangeAspect="1"/>
          </p:cNvPicPr>
          <p:nvPr/>
        </p:nvPicPr>
        <p:blipFill>
          <a:blip r:embed="rId3"/>
          <a:stretch>
            <a:fillRect/>
          </a:stretch>
        </p:blipFill>
        <p:spPr>
          <a:xfrm>
            <a:off x="228600" y="1331753"/>
            <a:ext cx="6939958" cy="4572000"/>
          </a:xfrm>
          <a:prstGeom prst="rect">
            <a:avLst/>
          </a:prstGeom>
        </p:spPr>
      </p:pic>
      <p:sp>
        <p:nvSpPr>
          <p:cNvPr id="5" name="TextBox 4"/>
          <p:cNvSpPr txBox="1"/>
          <p:nvPr/>
        </p:nvSpPr>
        <p:spPr>
          <a:xfrm>
            <a:off x="7261078" y="2590800"/>
            <a:ext cx="1676400" cy="1200329"/>
          </a:xfrm>
          <a:prstGeom prst="rect">
            <a:avLst/>
          </a:prstGeom>
          <a:noFill/>
        </p:spPr>
        <p:txBody>
          <a:bodyPr wrap="square" rtlCol="0">
            <a:spAutoFit/>
          </a:bodyPr>
          <a:lstStyle/>
          <a:p>
            <a:r>
              <a:rPr lang="en-US" dirty="0">
                <a:solidFill>
                  <a:srgbClr val="FF0000"/>
                </a:solidFill>
              </a:rPr>
              <a:t>Left click on any data point to launch an analysis portlet </a:t>
            </a:r>
          </a:p>
        </p:txBody>
      </p:sp>
    </p:spTree>
    <p:extLst>
      <p:ext uri="{BB962C8B-B14F-4D97-AF65-F5344CB8AC3E}">
        <p14:creationId xmlns:p14="http://schemas.microsoft.com/office/powerpoint/2010/main" val="292871652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Dashboard Launch Screen</a:t>
            </a:r>
          </a:p>
        </p:txBody>
      </p:sp>
      <p:sp>
        <p:nvSpPr>
          <p:cNvPr id="13" name="TextBox 12"/>
          <p:cNvSpPr txBox="1"/>
          <p:nvPr/>
        </p:nvSpPr>
        <p:spPr>
          <a:xfrm>
            <a:off x="228600" y="1905000"/>
            <a:ext cx="2133600" cy="2554545"/>
          </a:xfrm>
          <a:prstGeom prst="rect">
            <a:avLst/>
          </a:prstGeom>
          <a:noFill/>
        </p:spPr>
        <p:txBody>
          <a:bodyPr wrap="square" rtlCol="0">
            <a:spAutoFit/>
          </a:bodyPr>
          <a:lstStyle/>
          <a:p>
            <a:r>
              <a:rPr lang="en-US" sz="1600" u="sng" dirty="0"/>
              <a:t>To access a dashboard</a:t>
            </a:r>
            <a:r>
              <a:rPr lang="en-US" sz="1600" dirty="0"/>
              <a:t>: </a:t>
            </a:r>
          </a:p>
          <a:p>
            <a:r>
              <a:rPr lang="en-US" sz="1600" dirty="0"/>
              <a:t>Double click on the dashboard you want to open</a:t>
            </a:r>
          </a:p>
          <a:p>
            <a:endParaRPr lang="en-US" sz="1600" i="1" dirty="0"/>
          </a:p>
          <a:p>
            <a:r>
              <a:rPr lang="en-US" sz="1600" i="1" dirty="0"/>
              <a:t>Individually, you may </a:t>
            </a:r>
            <a:r>
              <a:rPr lang="en-US" sz="1600" b="1" i="1" u="sng" dirty="0"/>
              <a:t>not</a:t>
            </a:r>
            <a:r>
              <a:rPr lang="en-US" sz="1600" i="1" dirty="0"/>
              <a:t> have access to all dashboards seen pictured here. </a:t>
            </a:r>
          </a:p>
          <a:p>
            <a:endParaRPr lang="en-US" sz="1600" dirty="0"/>
          </a:p>
        </p:txBody>
      </p:sp>
      <p:sp>
        <p:nvSpPr>
          <p:cNvPr id="3" name="Slide Number Placeholder 2"/>
          <p:cNvSpPr>
            <a:spLocks noGrp="1"/>
          </p:cNvSpPr>
          <p:nvPr>
            <p:ph type="sldNum" sz="quarter" idx="12"/>
          </p:nvPr>
        </p:nvSpPr>
        <p:spPr/>
        <p:txBody>
          <a:bodyPr/>
          <a:lstStyle/>
          <a:p>
            <a:fld id="{B6F15528-21DE-4FAA-801E-634DDDAF4B2B}" type="slidenum">
              <a:rPr lang="en-US" smtClean="0"/>
              <a:pPr/>
              <a:t>3</a:t>
            </a:fld>
            <a:endParaRPr lang="en-US"/>
          </a:p>
        </p:txBody>
      </p:sp>
      <p:pic>
        <p:nvPicPr>
          <p:cNvPr id="7" name="Picture 6"/>
          <p:cNvPicPr>
            <a:picLocks noChangeAspect="1"/>
          </p:cNvPicPr>
          <p:nvPr/>
        </p:nvPicPr>
        <p:blipFill>
          <a:blip r:embed="rId2"/>
          <a:stretch>
            <a:fillRect/>
          </a:stretch>
        </p:blipFill>
        <p:spPr>
          <a:xfrm>
            <a:off x="2385134" y="1524000"/>
            <a:ext cx="6081435" cy="4221162"/>
          </a:xfrm>
          <a:prstGeom prst="rect">
            <a:avLst/>
          </a:prstGeom>
        </p:spPr>
      </p:pic>
    </p:spTree>
    <p:extLst>
      <p:ext uri="{BB962C8B-B14F-4D97-AF65-F5344CB8AC3E}">
        <p14:creationId xmlns:p14="http://schemas.microsoft.com/office/powerpoint/2010/main" val="263642454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381000" y="-42684"/>
            <a:ext cx="8458200" cy="769441"/>
          </a:xfrm>
          <a:prstGeom prst="rect">
            <a:avLst/>
          </a:prstGeom>
          <a:noFill/>
        </p:spPr>
        <p:txBody>
          <a:bodyPr wrap="square" rtlCol="0">
            <a:spAutoFit/>
          </a:bodyPr>
          <a:lstStyle/>
          <a:p>
            <a:pPr algn="ctr"/>
            <a:r>
              <a:rPr lang="en-US" sz="4400" b="1" dirty="0"/>
              <a:t>Outcomes - </a:t>
            </a:r>
            <a:r>
              <a:rPr lang="en-US" sz="3200" b="1" dirty="0"/>
              <a:t>ALOS Tab</a:t>
            </a:r>
          </a:p>
        </p:txBody>
      </p:sp>
      <p:sp>
        <p:nvSpPr>
          <p:cNvPr id="10" name="Slide Number Placeholder 9"/>
          <p:cNvSpPr>
            <a:spLocks noGrp="1"/>
          </p:cNvSpPr>
          <p:nvPr>
            <p:ph type="sldNum" sz="quarter" idx="12"/>
          </p:nvPr>
        </p:nvSpPr>
        <p:spPr/>
        <p:txBody>
          <a:bodyPr/>
          <a:lstStyle/>
          <a:p>
            <a:fld id="{B6F15528-21DE-4FAA-801E-634DDDAF4B2B}" type="slidenum">
              <a:rPr lang="en-US" smtClean="0"/>
              <a:pPr/>
              <a:t>30</a:t>
            </a:fld>
            <a:endParaRPr lang="en-US"/>
          </a:p>
        </p:txBody>
      </p:sp>
      <p:sp>
        <p:nvSpPr>
          <p:cNvPr id="12" name="Rectangle 11"/>
          <p:cNvSpPr/>
          <p:nvPr/>
        </p:nvSpPr>
        <p:spPr>
          <a:xfrm>
            <a:off x="5867400" y="914400"/>
            <a:ext cx="685800" cy="6096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p:cNvPicPr>
            <a:picLocks noChangeAspect="1"/>
          </p:cNvPicPr>
          <p:nvPr/>
        </p:nvPicPr>
        <p:blipFill>
          <a:blip r:embed="rId2"/>
          <a:stretch>
            <a:fillRect/>
          </a:stretch>
        </p:blipFill>
        <p:spPr>
          <a:xfrm>
            <a:off x="190500" y="1117009"/>
            <a:ext cx="7124700" cy="5020177"/>
          </a:xfrm>
          <a:prstGeom prst="rect">
            <a:avLst/>
          </a:prstGeom>
        </p:spPr>
      </p:pic>
      <p:sp>
        <p:nvSpPr>
          <p:cNvPr id="6" name="TextBox 5"/>
          <p:cNvSpPr txBox="1"/>
          <p:nvPr/>
        </p:nvSpPr>
        <p:spPr>
          <a:xfrm>
            <a:off x="7315200" y="3052923"/>
            <a:ext cx="1676400" cy="1200329"/>
          </a:xfrm>
          <a:prstGeom prst="rect">
            <a:avLst/>
          </a:prstGeom>
          <a:noFill/>
        </p:spPr>
        <p:txBody>
          <a:bodyPr wrap="square" rtlCol="0">
            <a:spAutoFit/>
          </a:bodyPr>
          <a:lstStyle/>
          <a:p>
            <a:r>
              <a:rPr lang="en-US" dirty="0">
                <a:solidFill>
                  <a:srgbClr val="FF0000"/>
                </a:solidFill>
              </a:rPr>
              <a:t>Left click on any data point to launch an analysis portlet </a:t>
            </a:r>
          </a:p>
        </p:txBody>
      </p:sp>
    </p:spTree>
    <p:extLst>
      <p:ext uri="{BB962C8B-B14F-4D97-AF65-F5344CB8AC3E}">
        <p14:creationId xmlns:p14="http://schemas.microsoft.com/office/powerpoint/2010/main" val="68600935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0" y="980313"/>
            <a:ext cx="9144000" cy="4897373"/>
          </a:xfrm>
          <a:prstGeom prst="rect">
            <a:avLst/>
          </a:prstGeom>
        </p:spPr>
      </p:pic>
      <p:sp>
        <p:nvSpPr>
          <p:cNvPr id="3" name="TextBox 2"/>
          <p:cNvSpPr txBox="1"/>
          <p:nvPr/>
        </p:nvSpPr>
        <p:spPr>
          <a:xfrm>
            <a:off x="1627667" y="-31102"/>
            <a:ext cx="5867400" cy="769441"/>
          </a:xfrm>
          <a:prstGeom prst="rect">
            <a:avLst/>
          </a:prstGeom>
          <a:noFill/>
        </p:spPr>
        <p:txBody>
          <a:bodyPr wrap="square" rtlCol="0">
            <a:spAutoFit/>
          </a:bodyPr>
          <a:lstStyle/>
          <a:p>
            <a:r>
              <a:rPr lang="en-US" sz="4400" b="1" dirty="0"/>
              <a:t>Physicians</a:t>
            </a:r>
            <a:r>
              <a:rPr lang="en-US" sz="2800" b="1" dirty="0"/>
              <a:t>- </a:t>
            </a:r>
            <a:r>
              <a:rPr lang="en-US" sz="3600" b="1" dirty="0"/>
              <a:t>Summary Tab</a:t>
            </a:r>
          </a:p>
        </p:txBody>
      </p:sp>
      <p:sp>
        <p:nvSpPr>
          <p:cNvPr id="12" name="TextBox 11"/>
          <p:cNvSpPr txBox="1"/>
          <p:nvPr/>
        </p:nvSpPr>
        <p:spPr>
          <a:xfrm>
            <a:off x="1627667" y="3197348"/>
            <a:ext cx="3630133" cy="646331"/>
          </a:xfrm>
          <a:prstGeom prst="rect">
            <a:avLst/>
          </a:prstGeom>
          <a:solidFill>
            <a:schemeClr val="bg1"/>
          </a:solidFill>
          <a:ln>
            <a:solidFill>
              <a:schemeClr val="tx1"/>
            </a:solidFill>
          </a:ln>
        </p:spPr>
        <p:txBody>
          <a:bodyPr wrap="square" rtlCol="0">
            <a:spAutoFit/>
          </a:bodyPr>
          <a:lstStyle/>
          <a:p>
            <a:r>
              <a:rPr lang="en-US" dirty="0">
                <a:solidFill>
                  <a:srgbClr val="FF0000"/>
                </a:solidFill>
              </a:rPr>
              <a:t>Click any row measure to open individual Physician scorecard</a:t>
            </a:r>
          </a:p>
        </p:txBody>
      </p:sp>
      <p:sp>
        <p:nvSpPr>
          <p:cNvPr id="13" name="Slide Number Placeholder 12"/>
          <p:cNvSpPr>
            <a:spLocks noGrp="1"/>
          </p:cNvSpPr>
          <p:nvPr>
            <p:ph type="sldNum" sz="quarter" idx="12"/>
          </p:nvPr>
        </p:nvSpPr>
        <p:spPr/>
        <p:txBody>
          <a:bodyPr/>
          <a:lstStyle/>
          <a:p>
            <a:fld id="{B6F15528-21DE-4FAA-801E-634DDDAF4B2B}" type="slidenum">
              <a:rPr lang="en-US" smtClean="0"/>
              <a:pPr/>
              <a:t>31</a:t>
            </a:fld>
            <a:endParaRPr lang="en-US"/>
          </a:p>
        </p:txBody>
      </p:sp>
    </p:spTree>
    <p:extLst>
      <p:ext uri="{BB962C8B-B14F-4D97-AF65-F5344CB8AC3E}">
        <p14:creationId xmlns:p14="http://schemas.microsoft.com/office/powerpoint/2010/main" val="29782298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6200" y="888364"/>
            <a:ext cx="9144000" cy="4928872"/>
          </a:xfrm>
          <a:prstGeom prst="rect">
            <a:avLst/>
          </a:prstGeom>
        </p:spPr>
      </p:pic>
      <p:sp>
        <p:nvSpPr>
          <p:cNvPr id="3" name="TextBox 2"/>
          <p:cNvSpPr txBox="1"/>
          <p:nvPr/>
        </p:nvSpPr>
        <p:spPr>
          <a:xfrm>
            <a:off x="190500" y="28238"/>
            <a:ext cx="4724400" cy="646331"/>
          </a:xfrm>
          <a:prstGeom prst="rect">
            <a:avLst/>
          </a:prstGeom>
          <a:noFill/>
        </p:spPr>
        <p:txBody>
          <a:bodyPr wrap="square" rtlCol="0">
            <a:spAutoFit/>
          </a:bodyPr>
          <a:lstStyle/>
          <a:p>
            <a:r>
              <a:rPr lang="en-US" sz="3600" b="1" dirty="0"/>
              <a:t>Physician- Scorecard</a:t>
            </a:r>
          </a:p>
        </p:txBody>
      </p:sp>
      <p:sp>
        <p:nvSpPr>
          <p:cNvPr id="6" name="Right Brace 5"/>
          <p:cNvSpPr/>
          <p:nvPr/>
        </p:nvSpPr>
        <p:spPr>
          <a:xfrm rot="5400000">
            <a:off x="1931254" y="-202346"/>
            <a:ext cx="336267" cy="3726023"/>
          </a:xfrm>
          <a:prstGeom prst="rightBrace">
            <a:avLst>
              <a:gd name="adj1" fmla="val 8333"/>
              <a:gd name="adj2" fmla="val 27583"/>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 name="TextBox 6"/>
          <p:cNvSpPr txBox="1"/>
          <p:nvPr/>
        </p:nvSpPr>
        <p:spPr>
          <a:xfrm>
            <a:off x="3086100" y="1795482"/>
            <a:ext cx="4114800" cy="338554"/>
          </a:xfrm>
          <a:prstGeom prst="rect">
            <a:avLst/>
          </a:prstGeom>
          <a:solidFill>
            <a:schemeClr val="bg1"/>
          </a:solidFill>
          <a:ln>
            <a:solidFill>
              <a:schemeClr val="tx1"/>
            </a:solidFill>
          </a:ln>
        </p:spPr>
        <p:txBody>
          <a:bodyPr wrap="square" rtlCol="0">
            <a:spAutoFit/>
          </a:bodyPr>
          <a:lstStyle/>
          <a:p>
            <a:r>
              <a:rPr lang="en-US" sz="1600" dirty="0">
                <a:solidFill>
                  <a:srgbClr val="FF0000"/>
                </a:solidFill>
              </a:rPr>
              <a:t>Filters carried through from previous screen</a:t>
            </a:r>
          </a:p>
        </p:txBody>
      </p:sp>
      <p:sp>
        <p:nvSpPr>
          <p:cNvPr id="8" name="Rectangle 7"/>
          <p:cNvSpPr/>
          <p:nvPr/>
        </p:nvSpPr>
        <p:spPr>
          <a:xfrm>
            <a:off x="-22860" y="3723810"/>
            <a:ext cx="457200" cy="19921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p:cNvSpPr txBox="1"/>
          <p:nvPr/>
        </p:nvSpPr>
        <p:spPr>
          <a:xfrm>
            <a:off x="2118255" y="3264414"/>
            <a:ext cx="2321776" cy="369332"/>
          </a:xfrm>
          <a:prstGeom prst="rect">
            <a:avLst/>
          </a:prstGeom>
          <a:noFill/>
        </p:spPr>
        <p:txBody>
          <a:bodyPr wrap="square" rtlCol="0">
            <a:spAutoFit/>
          </a:bodyPr>
          <a:lstStyle/>
          <a:p>
            <a:r>
              <a:rPr lang="en-US" dirty="0">
                <a:solidFill>
                  <a:srgbClr val="FF0000"/>
                </a:solidFill>
              </a:rPr>
              <a:t>Click to toggle like tabs</a:t>
            </a:r>
          </a:p>
        </p:txBody>
      </p:sp>
      <p:sp>
        <p:nvSpPr>
          <p:cNvPr id="12" name="Right Brace 11"/>
          <p:cNvSpPr/>
          <p:nvPr/>
        </p:nvSpPr>
        <p:spPr>
          <a:xfrm rot="16200000">
            <a:off x="2243138" y="1139238"/>
            <a:ext cx="457200" cy="4943475"/>
          </a:xfrm>
          <a:prstGeom prst="rightBrace">
            <a:avLst>
              <a:gd name="adj1" fmla="val 8333"/>
              <a:gd name="adj2" fmla="val 32257"/>
            </a:avLst>
          </a:pr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13" name="Picture 12"/>
          <p:cNvPicPr>
            <a:picLocks noChangeAspect="1"/>
          </p:cNvPicPr>
          <p:nvPr/>
        </p:nvPicPr>
        <p:blipFill rotWithShape="1">
          <a:blip r:embed="rId4"/>
          <a:srcRect l="50190" t="59635" b="2816"/>
          <a:stretch/>
        </p:blipFill>
        <p:spPr>
          <a:xfrm>
            <a:off x="1634407" y="4370462"/>
            <a:ext cx="4549195" cy="1782681"/>
          </a:xfrm>
          <a:prstGeom prst="rect">
            <a:avLst/>
          </a:prstGeom>
          <a:ln w="28575">
            <a:solidFill>
              <a:schemeClr val="tx1"/>
            </a:solidFill>
          </a:ln>
        </p:spPr>
      </p:pic>
      <p:pic>
        <p:nvPicPr>
          <p:cNvPr id="14" name="Picture 13"/>
          <p:cNvPicPr>
            <a:picLocks noChangeAspect="1"/>
          </p:cNvPicPr>
          <p:nvPr/>
        </p:nvPicPr>
        <p:blipFill rotWithShape="1">
          <a:blip r:embed="rId5"/>
          <a:srcRect l="50956" t="59806" b="1963"/>
          <a:stretch/>
        </p:blipFill>
        <p:spPr>
          <a:xfrm>
            <a:off x="2576634" y="4780966"/>
            <a:ext cx="4905131" cy="1529493"/>
          </a:xfrm>
          <a:prstGeom prst="rect">
            <a:avLst/>
          </a:prstGeom>
          <a:ln w="38100">
            <a:solidFill>
              <a:schemeClr val="tx1"/>
            </a:solidFill>
          </a:ln>
        </p:spPr>
      </p:pic>
      <p:pic>
        <p:nvPicPr>
          <p:cNvPr id="15" name="Picture 14"/>
          <p:cNvPicPr>
            <a:picLocks noChangeAspect="1"/>
          </p:cNvPicPr>
          <p:nvPr/>
        </p:nvPicPr>
        <p:blipFill rotWithShape="1">
          <a:blip r:embed="rId6"/>
          <a:srcRect l="50295" t="61484" b="3152"/>
          <a:stretch/>
        </p:blipFill>
        <p:spPr>
          <a:xfrm>
            <a:off x="3871042" y="5056110"/>
            <a:ext cx="4819650" cy="1371601"/>
          </a:xfrm>
          <a:prstGeom prst="rect">
            <a:avLst/>
          </a:prstGeom>
          <a:ln w="28575">
            <a:solidFill>
              <a:schemeClr val="tx1"/>
            </a:solidFill>
          </a:ln>
        </p:spPr>
      </p:pic>
      <p:sp>
        <p:nvSpPr>
          <p:cNvPr id="24" name="Slide Number Placeholder 23"/>
          <p:cNvSpPr>
            <a:spLocks noGrp="1"/>
          </p:cNvSpPr>
          <p:nvPr>
            <p:ph type="sldNum" sz="quarter" idx="12"/>
          </p:nvPr>
        </p:nvSpPr>
        <p:spPr/>
        <p:txBody>
          <a:bodyPr/>
          <a:lstStyle/>
          <a:p>
            <a:fld id="{B6F15528-21DE-4FAA-801E-634DDDAF4B2B}" type="slidenum">
              <a:rPr lang="en-US" smtClean="0"/>
              <a:pPr/>
              <a:t>32</a:t>
            </a:fld>
            <a:endParaRPr lang="en-US"/>
          </a:p>
        </p:txBody>
      </p:sp>
      <p:sp>
        <p:nvSpPr>
          <p:cNvPr id="25" name="Rectangle 24"/>
          <p:cNvSpPr/>
          <p:nvPr/>
        </p:nvSpPr>
        <p:spPr>
          <a:xfrm>
            <a:off x="3200227" y="4452809"/>
            <a:ext cx="457373" cy="19098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p:cNvSpPr/>
          <p:nvPr/>
        </p:nvSpPr>
        <p:spPr>
          <a:xfrm>
            <a:off x="4890964" y="4817100"/>
            <a:ext cx="535137" cy="2111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6858000" y="5050522"/>
            <a:ext cx="685800" cy="154023"/>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457262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33</a:t>
            </a:fld>
            <a:endParaRPr lang="en-US"/>
          </a:p>
        </p:txBody>
      </p:sp>
      <p:sp>
        <p:nvSpPr>
          <p:cNvPr id="4" name="TextBox 3"/>
          <p:cNvSpPr txBox="1"/>
          <p:nvPr/>
        </p:nvSpPr>
        <p:spPr>
          <a:xfrm>
            <a:off x="190500" y="28238"/>
            <a:ext cx="4724400" cy="646331"/>
          </a:xfrm>
          <a:prstGeom prst="rect">
            <a:avLst/>
          </a:prstGeom>
          <a:noFill/>
        </p:spPr>
        <p:txBody>
          <a:bodyPr wrap="square" rtlCol="0">
            <a:spAutoFit/>
          </a:bodyPr>
          <a:lstStyle/>
          <a:p>
            <a:r>
              <a:rPr lang="en-US" sz="3600" b="1" dirty="0"/>
              <a:t>Measure Dictionary</a:t>
            </a:r>
          </a:p>
        </p:txBody>
      </p:sp>
      <p:sp>
        <p:nvSpPr>
          <p:cNvPr id="5" name="TextBox 4"/>
          <p:cNvSpPr txBox="1"/>
          <p:nvPr/>
        </p:nvSpPr>
        <p:spPr>
          <a:xfrm>
            <a:off x="190500" y="762000"/>
            <a:ext cx="8343900" cy="584775"/>
          </a:xfrm>
          <a:prstGeom prst="rect">
            <a:avLst/>
          </a:prstGeom>
          <a:noFill/>
        </p:spPr>
        <p:txBody>
          <a:bodyPr wrap="square" rtlCol="0">
            <a:spAutoFit/>
          </a:bodyPr>
          <a:lstStyle/>
          <a:p>
            <a:r>
              <a:rPr lang="en-US" sz="1600" dirty="0"/>
              <a:t>This Tab allows you to “shortcut” to all the measures on the Framework Dashboard and start analysis directly from this page by simply clicking on a measure to evoke a measure analysis page</a:t>
            </a:r>
          </a:p>
        </p:txBody>
      </p:sp>
      <p:sp>
        <p:nvSpPr>
          <p:cNvPr id="9" name="TextBox 8"/>
          <p:cNvSpPr txBox="1"/>
          <p:nvPr/>
        </p:nvSpPr>
        <p:spPr>
          <a:xfrm>
            <a:off x="7315200" y="2438400"/>
            <a:ext cx="1676400" cy="1384995"/>
          </a:xfrm>
          <a:prstGeom prst="rect">
            <a:avLst/>
          </a:prstGeom>
          <a:noFill/>
        </p:spPr>
        <p:txBody>
          <a:bodyPr wrap="square" rtlCol="0">
            <a:spAutoFit/>
          </a:bodyPr>
          <a:lstStyle/>
          <a:p>
            <a:r>
              <a:rPr lang="en-US" sz="1400" dirty="0"/>
              <a:t>From this page you can go directly into ProDiver (desktop client) to do even more in-depth analysis</a:t>
            </a:r>
          </a:p>
        </p:txBody>
      </p:sp>
      <p:pic>
        <p:nvPicPr>
          <p:cNvPr id="3" name="Picture 2"/>
          <p:cNvPicPr>
            <a:picLocks noChangeAspect="1"/>
          </p:cNvPicPr>
          <p:nvPr/>
        </p:nvPicPr>
        <p:blipFill>
          <a:blip r:embed="rId2"/>
          <a:stretch>
            <a:fillRect/>
          </a:stretch>
        </p:blipFill>
        <p:spPr>
          <a:xfrm>
            <a:off x="393596" y="1768376"/>
            <a:ext cx="6886281" cy="3915768"/>
          </a:xfrm>
          <a:prstGeom prst="rect">
            <a:avLst/>
          </a:prstGeom>
        </p:spPr>
      </p:pic>
      <p:cxnSp>
        <p:nvCxnSpPr>
          <p:cNvPr id="7" name="Straight Arrow Connector 6"/>
          <p:cNvCxnSpPr/>
          <p:nvPr/>
        </p:nvCxnSpPr>
        <p:spPr>
          <a:xfrm flipH="1" flipV="1">
            <a:off x="1676400" y="2286000"/>
            <a:ext cx="5638800" cy="5334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1249248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34</a:t>
            </a:fld>
            <a:endParaRPr lang="en-US"/>
          </a:p>
        </p:txBody>
      </p:sp>
      <p:sp>
        <p:nvSpPr>
          <p:cNvPr id="4" name="TextBox 3"/>
          <p:cNvSpPr txBox="1"/>
          <p:nvPr/>
        </p:nvSpPr>
        <p:spPr>
          <a:xfrm>
            <a:off x="228600" y="82099"/>
            <a:ext cx="4724400" cy="584775"/>
          </a:xfrm>
          <a:prstGeom prst="rect">
            <a:avLst/>
          </a:prstGeom>
          <a:noFill/>
        </p:spPr>
        <p:txBody>
          <a:bodyPr wrap="square" rtlCol="0">
            <a:spAutoFit/>
          </a:bodyPr>
          <a:lstStyle/>
          <a:p>
            <a:r>
              <a:rPr lang="en-US" sz="3200" b="1" dirty="0"/>
              <a:t>Measure Dictionary Cont.</a:t>
            </a:r>
          </a:p>
        </p:txBody>
      </p:sp>
      <p:sp>
        <p:nvSpPr>
          <p:cNvPr id="5" name="TextBox 4"/>
          <p:cNvSpPr txBox="1"/>
          <p:nvPr/>
        </p:nvSpPr>
        <p:spPr>
          <a:xfrm>
            <a:off x="306280" y="782291"/>
            <a:ext cx="8382000" cy="1077218"/>
          </a:xfrm>
          <a:prstGeom prst="rect">
            <a:avLst/>
          </a:prstGeom>
          <a:noFill/>
        </p:spPr>
        <p:txBody>
          <a:bodyPr wrap="square" rtlCol="0">
            <a:spAutoFit/>
          </a:bodyPr>
          <a:lstStyle/>
          <a:p>
            <a:r>
              <a:rPr lang="en-US" sz="1600" dirty="0"/>
              <a:t>On the Measure master page, the end use can select the Definition, Analysis or if they have ProDiver access, they can go launch ProDiver from the Dashboard</a:t>
            </a:r>
          </a:p>
          <a:p>
            <a:r>
              <a:rPr lang="en-US" sz="1600" dirty="0"/>
              <a:t> </a:t>
            </a:r>
          </a:p>
          <a:p>
            <a:endParaRPr lang="en-US" sz="1600" dirty="0"/>
          </a:p>
        </p:txBody>
      </p:sp>
      <p:pic>
        <p:nvPicPr>
          <p:cNvPr id="6" name="Picture 5"/>
          <p:cNvPicPr>
            <a:picLocks noChangeAspect="1"/>
          </p:cNvPicPr>
          <p:nvPr/>
        </p:nvPicPr>
        <p:blipFill>
          <a:blip r:embed="rId3"/>
          <a:stretch>
            <a:fillRect/>
          </a:stretch>
        </p:blipFill>
        <p:spPr>
          <a:xfrm>
            <a:off x="638175" y="1320900"/>
            <a:ext cx="5915025" cy="2271643"/>
          </a:xfrm>
          <a:prstGeom prst="rect">
            <a:avLst/>
          </a:prstGeom>
        </p:spPr>
      </p:pic>
      <p:pic>
        <p:nvPicPr>
          <p:cNvPr id="7" name="Picture 6"/>
          <p:cNvPicPr>
            <a:picLocks noChangeAspect="1"/>
          </p:cNvPicPr>
          <p:nvPr/>
        </p:nvPicPr>
        <p:blipFill>
          <a:blip r:embed="rId4"/>
          <a:stretch>
            <a:fillRect/>
          </a:stretch>
        </p:blipFill>
        <p:spPr>
          <a:xfrm>
            <a:off x="2286000" y="3821921"/>
            <a:ext cx="5829300" cy="2305050"/>
          </a:xfrm>
          <a:prstGeom prst="rect">
            <a:avLst/>
          </a:prstGeom>
        </p:spPr>
      </p:pic>
    </p:spTree>
    <p:extLst>
      <p:ext uri="{BB962C8B-B14F-4D97-AF65-F5344CB8AC3E}">
        <p14:creationId xmlns:p14="http://schemas.microsoft.com/office/powerpoint/2010/main" val="40690232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35</a:t>
            </a:fld>
            <a:endParaRPr lang="en-US"/>
          </a:p>
        </p:txBody>
      </p:sp>
      <p:sp>
        <p:nvSpPr>
          <p:cNvPr id="4" name="TextBox 3"/>
          <p:cNvSpPr txBox="1"/>
          <p:nvPr/>
        </p:nvSpPr>
        <p:spPr>
          <a:xfrm>
            <a:off x="228600" y="82099"/>
            <a:ext cx="4724400" cy="584775"/>
          </a:xfrm>
          <a:prstGeom prst="rect">
            <a:avLst/>
          </a:prstGeom>
          <a:noFill/>
        </p:spPr>
        <p:txBody>
          <a:bodyPr wrap="square" rtlCol="0">
            <a:spAutoFit/>
          </a:bodyPr>
          <a:lstStyle/>
          <a:p>
            <a:r>
              <a:rPr lang="en-US" sz="3200" b="1" dirty="0"/>
              <a:t>Ad Hoc Analysis</a:t>
            </a:r>
          </a:p>
        </p:txBody>
      </p:sp>
      <p:sp>
        <p:nvSpPr>
          <p:cNvPr id="5" name="TextBox 4"/>
          <p:cNvSpPr txBox="1"/>
          <p:nvPr/>
        </p:nvSpPr>
        <p:spPr>
          <a:xfrm>
            <a:off x="306280" y="782291"/>
            <a:ext cx="8382000" cy="1077218"/>
          </a:xfrm>
          <a:prstGeom prst="rect">
            <a:avLst/>
          </a:prstGeom>
          <a:noFill/>
        </p:spPr>
        <p:txBody>
          <a:bodyPr wrap="square" rtlCol="0">
            <a:spAutoFit/>
          </a:bodyPr>
          <a:lstStyle/>
          <a:p>
            <a:r>
              <a:rPr lang="en-US" sz="1600" dirty="0"/>
              <a:t>The Ad Hoc Analysis page provides access all measures and data sets created by the Measure Factory to Users who have access to the ProDiver Desktop Client.</a:t>
            </a:r>
          </a:p>
          <a:p>
            <a:r>
              <a:rPr lang="en-US" sz="1600" dirty="0"/>
              <a:t> </a:t>
            </a:r>
          </a:p>
          <a:p>
            <a:endParaRPr lang="en-US" sz="1600" dirty="0"/>
          </a:p>
        </p:txBody>
      </p:sp>
      <p:pic>
        <p:nvPicPr>
          <p:cNvPr id="3" name="Picture 2"/>
          <p:cNvPicPr>
            <a:picLocks noChangeAspect="1"/>
          </p:cNvPicPr>
          <p:nvPr/>
        </p:nvPicPr>
        <p:blipFill>
          <a:blip r:embed="rId3"/>
          <a:stretch>
            <a:fillRect/>
          </a:stretch>
        </p:blipFill>
        <p:spPr>
          <a:xfrm>
            <a:off x="457200" y="1447800"/>
            <a:ext cx="7070541" cy="4752975"/>
          </a:xfrm>
          <a:prstGeom prst="rect">
            <a:avLst/>
          </a:prstGeom>
        </p:spPr>
      </p:pic>
    </p:spTree>
    <p:extLst>
      <p:ext uri="{BB962C8B-B14F-4D97-AF65-F5344CB8AC3E}">
        <p14:creationId xmlns:p14="http://schemas.microsoft.com/office/powerpoint/2010/main" val="37849692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Dashboard Focus</a:t>
            </a:r>
          </a:p>
        </p:txBody>
      </p:sp>
      <p:sp>
        <p:nvSpPr>
          <p:cNvPr id="3" name="Content Placeholder 2"/>
          <p:cNvSpPr>
            <a:spLocks noGrp="1"/>
          </p:cNvSpPr>
          <p:nvPr>
            <p:ph idx="1"/>
          </p:nvPr>
        </p:nvSpPr>
        <p:spPr>
          <a:xfrm>
            <a:off x="428348" y="1410493"/>
            <a:ext cx="8229600" cy="4525963"/>
          </a:xfrm>
        </p:spPr>
        <p:txBody>
          <a:bodyPr>
            <a:noAutofit/>
          </a:bodyPr>
          <a:lstStyle/>
          <a:p>
            <a:r>
              <a:rPr lang="en-US" sz="2000" b="1" dirty="0"/>
              <a:t>Executive-</a:t>
            </a:r>
            <a:r>
              <a:rPr lang="en-US" sz="2000" dirty="0"/>
              <a:t> </a:t>
            </a:r>
            <a:r>
              <a:rPr lang="en-US" sz="1400" dirty="0"/>
              <a:t>provide current state and trending information for measures within Operational, Revenue, Quality, Efficiency</a:t>
            </a:r>
          </a:p>
          <a:p>
            <a:r>
              <a:rPr lang="en-US" sz="2000" b="1" dirty="0"/>
              <a:t>Inpatient-</a:t>
            </a:r>
            <a:r>
              <a:rPr lang="en-US" sz="2000" dirty="0"/>
              <a:t> </a:t>
            </a:r>
            <a:r>
              <a:rPr lang="en-US" sz="1400" dirty="0"/>
              <a:t>a current (daily) snapshot as well as monthly and yearly trended operational information as defined by key operational volume performance measures</a:t>
            </a:r>
          </a:p>
          <a:p>
            <a:r>
              <a:rPr lang="en-US" sz="2000" b="1" dirty="0"/>
              <a:t>Outpatient-</a:t>
            </a:r>
            <a:r>
              <a:rPr lang="en-US" sz="2000" dirty="0"/>
              <a:t> </a:t>
            </a:r>
            <a:r>
              <a:rPr lang="en-US" sz="1400" dirty="0"/>
              <a:t>a current (daily) snapshot as well as monthly and yearly trended operational information as defined by key operational volume performance measures</a:t>
            </a:r>
          </a:p>
          <a:p>
            <a:r>
              <a:rPr lang="en-US" sz="2000" b="1" dirty="0"/>
              <a:t>Current-</a:t>
            </a:r>
            <a:r>
              <a:rPr lang="en-US" sz="2000" dirty="0"/>
              <a:t> </a:t>
            </a:r>
            <a:r>
              <a:rPr lang="en-US" sz="1400" dirty="0"/>
              <a:t>to provide a high level view of current patient census volume by facility</a:t>
            </a:r>
            <a:r>
              <a:rPr lang="en-US" sz="2000" dirty="0"/>
              <a:t> </a:t>
            </a:r>
          </a:p>
          <a:p>
            <a:r>
              <a:rPr lang="en-US" sz="2000" b="1" dirty="0"/>
              <a:t>Census-</a:t>
            </a:r>
            <a:r>
              <a:rPr lang="en-US" sz="2000" dirty="0"/>
              <a:t> </a:t>
            </a:r>
            <a:r>
              <a:rPr lang="en-US" sz="1400" dirty="0"/>
              <a:t>to provide a high level view of current patient census volume by facility and nursing unit as it compares to the unit capacity.  Graphs are presented to provide leadership with a perspective on unit throughput by aggregating hourly census data along with unit admission, transfer, and discharge statistics. Census measures provide for both an hourly and midnight /daily timeframe along with comparison to the previous day.</a:t>
            </a:r>
            <a:r>
              <a:rPr lang="en-US" sz="1400" b="1" dirty="0"/>
              <a:t> </a:t>
            </a:r>
          </a:p>
          <a:p>
            <a:r>
              <a:rPr lang="en-US" sz="2000" b="1" dirty="0"/>
              <a:t>Outcomes- </a:t>
            </a:r>
            <a:r>
              <a:rPr lang="en-US" sz="1400" dirty="0"/>
              <a:t>reflects a summary of standard outcomes measures that have been specified by various regulatory, quality improvement and reimbursement programs</a:t>
            </a:r>
            <a:r>
              <a:rPr lang="en-US" sz="2000" dirty="0"/>
              <a:t>.</a:t>
            </a:r>
          </a:p>
          <a:p>
            <a:endParaRPr lang="en-US" sz="20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77420259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52400"/>
            <a:ext cx="8229600" cy="1143000"/>
          </a:xfrm>
        </p:spPr>
        <p:txBody>
          <a:bodyPr/>
          <a:lstStyle/>
          <a:p>
            <a:r>
              <a:rPr lang="en-US" dirty="0"/>
              <a:t>Dashboard Focus Cont.</a:t>
            </a:r>
          </a:p>
        </p:txBody>
      </p:sp>
      <p:sp>
        <p:nvSpPr>
          <p:cNvPr id="3" name="Content Placeholder 2"/>
          <p:cNvSpPr>
            <a:spLocks noGrp="1"/>
          </p:cNvSpPr>
          <p:nvPr>
            <p:ph idx="1"/>
          </p:nvPr>
        </p:nvSpPr>
        <p:spPr>
          <a:xfrm>
            <a:off x="457200" y="1371600"/>
            <a:ext cx="8229600" cy="4648200"/>
          </a:xfrm>
        </p:spPr>
        <p:txBody>
          <a:bodyPr>
            <a:noAutofit/>
          </a:bodyPr>
          <a:lstStyle/>
          <a:p>
            <a:r>
              <a:rPr lang="en-US" sz="2000" b="1" dirty="0"/>
              <a:t>Physician- </a:t>
            </a:r>
            <a:r>
              <a:rPr lang="en-US" sz="2000" dirty="0"/>
              <a:t>a high level perspective on physician volume and quality indicator statistics.  Physician case volumes are reported by DRG, service, or specialty and subsequently trended over time.  </a:t>
            </a:r>
            <a:endParaRPr lang="en-US" sz="2000" b="1" dirty="0"/>
          </a:p>
          <a:p>
            <a:r>
              <a:rPr lang="en-US" sz="2000" b="1" dirty="0"/>
              <a:t>Ad Hoc Analysis - </a:t>
            </a:r>
            <a:r>
              <a:rPr lang="en-US" sz="2000" dirty="0"/>
              <a:t>A Portal Page will be provided for Advanced users to access data Models that were built to support the operational dashboard measures</a:t>
            </a:r>
          </a:p>
          <a:p>
            <a:r>
              <a:rPr lang="en-US" sz="2000" b="1" dirty="0"/>
              <a:t>Measure Dictionary - </a:t>
            </a:r>
            <a:r>
              <a:rPr lang="en-US" sz="2000" dirty="0"/>
              <a:t> The single place to go to find a measure and it’s definition.  There is also capability to do Ad Hoc analysis on the chosen measure from this page  as well as access the ProDiver, for those with access to ProDiver.</a:t>
            </a:r>
            <a:endParaRPr lang="en-US" sz="2000" b="1"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5</a:t>
            </a:fld>
            <a:endParaRPr lang="en-US"/>
          </a:p>
        </p:txBody>
      </p:sp>
    </p:spTree>
    <p:extLst>
      <p:ext uri="{BB962C8B-B14F-4D97-AF65-F5344CB8AC3E}">
        <p14:creationId xmlns:p14="http://schemas.microsoft.com/office/powerpoint/2010/main" val="163455811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lstStyle/>
          <a:p>
            <a:r>
              <a:rPr lang="en-US" dirty="0"/>
              <a:t>Definitions</a:t>
            </a:r>
          </a:p>
        </p:txBody>
      </p:sp>
      <p:sp>
        <p:nvSpPr>
          <p:cNvPr id="3" name="Content Placeholder 2"/>
          <p:cNvSpPr>
            <a:spLocks noGrp="1"/>
          </p:cNvSpPr>
          <p:nvPr>
            <p:ph idx="1"/>
          </p:nvPr>
        </p:nvSpPr>
        <p:spPr>
          <a:xfrm>
            <a:off x="457200" y="1371600"/>
            <a:ext cx="8229600" cy="4525963"/>
          </a:xfrm>
        </p:spPr>
        <p:txBody>
          <a:bodyPr/>
          <a:lstStyle/>
          <a:p>
            <a:r>
              <a:rPr lang="en-US" b="1" dirty="0"/>
              <a:t>Measure Analysis- </a:t>
            </a:r>
            <a:r>
              <a:rPr lang="en-US" sz="2400" dirty="0"/>
              <a:t>ability to Dive down into progressively more detailed/granular views of smaller ranges of information for a specific measure. Depicted by an icon that looks like </a:t>
            </a:r>
          </a:p>
          <a:p>
            <a:r>
              <a:rPr lang="en-US" b="1" dirty="0"/>
              <a:t>Default Analysis </a:t>
            </a:r>
            <a:r>
              <a:rPr lang="en-US" sz="2400" dirty="0"/>
              <a:t>– is an analysis Pop-Up off of every “number’” on a page that provides the ability to dive down into progressively more detailed/granular views of smaller ranges while maintaining time period comparisons.  </a:t>
            </a:r>
          </a:p>
        </p:txBody>
      </p:sp>
      <p:sp>
        <p:nvSpPr>
          <p:cNvPr id="4" name="Slide Number Placeholder 3"/>
          <p:cNvSpPr>
            <a:spLocks noGrp="1"/>
          </p:cNvSpPr>
          <p:nvPr>
            <p:ph type="sldNum" sz="quarter" idx="12"/>
          </p:nvPr>
        </p:nvSpPr>
        <p:spPr/>
        <p:txBody>
          <a:bodyPr/>
          <a:lstStyle/>
          <a:p>
            <a:fld id="{B6F15528-21DE-4FAA-801E-634DDDAF4B2B}" type="slidenum">
              <a:rPr lang="en-US" smtClean="0"/>
              <a:pPr/>
              <a:t>6</a:t>
            </a:fld>
            <a:endParaRPr lang="en-US"/>
          </a:p>
        </p:txBody>
      </p:sp>
      <p:pic>
        <p:nvPicPr>
          <p:cNvPr id="5" name="Picture 4"/>
          <p:cNvPicPr>
            <a:picLocks noChangeAspect="1"/>
          </p:cNvPicPr>
          <p:nvPr/>
        </p:nvPicPr>
        <p:blipFill>
          <a:blip r:embed="rId2"/>
          <a:stretch>
            <a:fillRect/>
          </a:stretch>
        </p:blipFill>
        <p:spPr>
          <a:xfrm>
            <a:off x="2667000" y="2667000"/>
            <a:ext cx="447675" cy="438150"/>
          </a:xfrm>
          <a:prstGeom prst="rect">
            <a:avLst/>
          </a:prstGeom>
        </p:spPr>
      </p:pic>
    </p:spTree>
    <p:extLst>
      <p:ext uri="{BB962C8B-B14F-4D97-AF65-F5344CB8AC3E}">
        <p14:creationId xmlns:p14="http://schemas.microsoft.com/office/powerpoint/2010/main" val="10676309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152400" y="222987"/>
            <a:ext cx="8229599" cy="2031325"/>
          </a:xfrm>
          <a:prstGeom prst="rect">
            <a:avLst/>
          </a:prstGeom>
          <a:noFill/>
        </p:spPr>
        <p:txBody>
          <a:bodyPr wrap="square" rtlCol="0">
            <a:spAutoFit/>
          </a:bodyPr>
          <a:lstStyle/>
          <a:p>
            <a:pPr marL="228600" indent="-228600">
              <a:buFont typeface="+mj-lt"/>
              <a:buAutoNum type="arabicPeriod"/>
            </a:pPr>
            <a:r>
              <a:rPr lang="en-US" sz="1400" b="1" dirty="0"/>
              <a:t>Home or Back- </a:t>
            </a:r>
            <a:r>
              <a:rPr lang="en-US" sz="1400" dirty="0"/>
              <a:t>takes you back to main dashboard screen</a:t>
            </a:r>
          </a:p>
          <a:p>
            <a:pPr marL="228600" indent="-228600">
              <a:buFont typeface="+mj-lt"/>
              <a:buAutoNum type="arabicPeriod"/>
            </a:pPr>
            <a:r>
              <a:rPr lang="en-US" sz="1400" b="1" dirty="0"/>
              <a:t>Facility- </a:t>
            </a:r>
            <a:r>
              <a:rPr lang="en-US" sz="1400" dirty="0"/>
              <a:t>All = System, Hospital A, Hospital B</a:t>
            </a:r>
          </a:p>
          <a:p>
            <a:pPr marL="228600" indent="-228600">
              <a:buFont typeface="+mj-lt"/>
              <a:buAutoNum type="arabicPeriod"/>
            </a:pPr>
            <a:r>
              <a:rPr lang="en-US" sz="1400" b="1" dirty="0"/>
              <a:t>Date field Options</a:t>
            </a:r>
            <a:r>
              <a:rPr lang="en-US" sz="1400" dirty="0"/>
              <a:t>: see begin and end dates to right of field	</a:t>
            </a:r>
          </a:p>
          <a:p>
            <a:pPr marL="1143000" lvl="2" indent="-228600">
              <a:buFont typeface="+mj-lt"/>
              <a:buAutoNum type="alphaLcParenR"/>
            </a:pPr>
            <a:r>
              <a:rPr lang="en-US" sz="1400" dirty="0"/>
              <a:t>Calendar- Year to date summary beginning in January         </a:t>
            </a:r>
          </a:p>
          <a:p>
            <a:pPr marL="1143000" lvl="2" indent="-228600">
              <a:buFont typeface="+mj-lt"/>
              <a:buAutoNum type="alphaLcParenR"/>
            </a:pPr>
            <a:r>
              <a:rPr lang="en-US" sz="1400" dirty="0"/>
              <a:t>Last refresh date</a:t>
            </a:r>
          </a:p>
          <a:p>
            <a:pPr marL="228600" indent="-228600">
              <a:buFont typeface="+mj-lt"/>
              <a:buAutoNum type="arabicPeriod"/>
            </a:pPr>
            <a:r>
              <a:rPr lang="en-US" sz="1400" b="1" dirty="0"/>
              <a:t>Dashboard sections- </a:t>
            </a:r>
            <a:r>
              <a:rPr lang="en-US" sz="1400" dirty="0"/>
              <a:t>click on a measure beside the color-coded box to change view within that section </a:t>
            </a:r>
            <a:r>
              <a:rPr lang="en-US" sz="1400" i="1" dirty="0"/>
              <a:t>only</a:t>
            </a:r>
          </a:p>
          <a:p>
            <a:pPr marL="228600" indent="-228600">
              <a:buFont typeface="+mj-lt"/>
              <a:buAutoNum type="arabicPeriod"/>
            </a:pPr>
            <a:r>
              <a:rPr lang="en-US" sz="1400" b="1" dirty="0"/>
              <a:t>Measure analysis icon- </a:t>
            </a:r>
            <a:r>
              <a:rPr lang="en-US" sz="1400" dirty="0"/>
              <a:t>detailed information associated with selected measure, perform ad hoc analysis</a:t>
            </a:r>
          </a:p>
          <a:p>
            <a:pPr marL="228600" indent="-228600">
              <a:buFont typeface="+mj-lt"/>
              <a:buAutoNum type="arabicPeriod"/>
            </a:pPr>
            <a:r>
              <a:rPr lang="en-US" sz="1400" b="1" dirty="0"/>
              <a:t>Info Icon- </a:t>
            </a:r>
            <a:r>
              <a:rPr lang="en-US" sz="1400" dirty="0"/>
              <a:t>to see measure overview  definition, trended data and graph</a:t>
            </a:r>
          </a:p>
          <a:p>
            <a:pPr marL="228600" indent="-228600">
              <a:buFont typeface="+mj-lt"/>
              <a:buAutoNum type="arabicPeriod"/>
            </a:pPr>
            <a:r>
              <a:rPr lang="en-US" sz="1400" b="1" dirty="0"/>
              <a:t>Print Icon - </a:t>
            </a:r>
            <a:r>
              <a:rPr lang="en-US" sz="1400" dirty="0"/>
              <a:t>Print</a:t>
            </a:r>
          </a:p>
        </p:txBody>
      </p:sp>
      <p:sp>
        <p:nvSpPr>
          <p:cNvPr id="9" name="TextBox 8"/>
          <p:cNvSpPr txBox="1"/>
          <p:nvPr/>
        </p:nvSpPr>
        <p:spPr>
          <a:xfrm>
            <a:off x="5867400" y="-3007"/>
            <a:ext cx="5410200" cy="1446550"/>
          </a:xfrm>
          <a:prstGeom prst="rect">
            <a:avLst/>
          </a:prstGeom>
          <a:noFill/>
        </p:spPr>
        <p:txBody>
          <a:bodyPr wrap="square" rtlCol="0">
            <a:spAutoFit/>
          </a:bodyPr>
          <a:lstStyle/>
          <a:p>
            <a:r>
              <a:rPr lang="en-US" sz="4400" dirty="0"/>
              <a:t>Executive </a:t>
            </a:r>
          </a:p>
          <a:p>
            <a:r>
              <a:rPr lang="en-US" sz="4400" dirty="0"/>
              <a:t>Dashboard</a:t>
            </a:r>
          </a:p>
        </p:txBody>
      </p:sp>
      <p:sp>
        <p:nvSpPr>
          <p:cNvPr id="2" name="Slide Number Placeholder 1"/>
          <p:cNvSpPr>
            <a:spLocks noGrp="1"/>
          </p:cNvSpPr>
          <p:nvPr>
            <p:ph type="sldNum" sz="quarter" idx="12"/>
          </p:nvPr>
        </p:nvSpPr>
        <p:spPr/>
        <p:txBody>
          <a:bodyPr/>
          <a:lstStyle/>
          <a:p>
            <a:fld id="{B6F15528-21DE-4FAA-801E-634DDDAF4B2B}" type="slidenum">
              <a:rPr lang="en-US" smtClean="0"/>
              <a:pPr/>
              <a:t>7</a:t>
            </a:fld>
            <a:endParaRPr lang="en-US"/>
          </a:p>
        </p:txBody>
      </p:sp>
      <p:pic>
        <p:nvPicPr>
          <p:cNvPr id="3" name="Picture 2"/>
          <p:cNvPicPr>
            <a:picLocks noChangeAspect="1"/>
          </p:cNvPicPr>
          <p:nvPr/>
        </p:nvPicPr>
        <p:blipFill>
          <a:blip r:embed="rId2"/>
          <a:stretch>
            <a:fillRect/>
          </a:stretch>
        </p:blipFill>
        <p:spPr>
          <a:xfrm>
            <a:off x="457200" y="2262903"/>
            <a:ext cx="7806076" cy="4137832"/>
          </a:xfrm>
          <a:prstGeom prst="rect">
            <a:avLst/>
          </a:prstGeom>
        </p:spPr>
      </p:pic>
      <p:grpSp>
        <p:nvGrpSpPr>
          <p:cNvPr id="16" name="Group 15"/>
          <p:cNvGrpSpPr/>
          <p:nvPr/>
        </p:nvGrpSpPr>
        <p:grpSpPr>
          <a:xfrm>
            <a:off x="1213472" y="2408986"/>
            <a:ext cx="5108373" cy="1247362"/>
            <a:chOff x="295770" y="2608460"/>
            <a:chExt cx="4983508" cy="1320199"/>
          </a:xfrm>
        </p:grpSpPr>
        <p:sp>
          <p:nvSpPr>
            <p:cNvPr id="20" name="TextBox 19"/>
            <p:cNvSpPr txBox="1"/>
            <p:nvPr/>
          </p:nvSpPr>
          <p:spPr>
            <a:xfrm>
              <a:off x="410070" y="2608460"/>
              <a:ext cx="228600" cy="369332"/>
            </a:xfrm>
            <a:prstGeom prst="rect">
              <a:avLst/>
            </a:prstGeom>
            <a:noFill/>
            <a:ln w="19050">
              <a:solidFill>
                <a:schemeClr val="tx1"/>
              </a:solidFill>
            </a:ln>
          </p:spPr>
          <p:txBody>
            <a:bodyPr wrap="square" rtlCol="0">
              <a:spAutoFit/>
            </a:bodyPr>
            <a:lstStyle/>
            <a:p>
              <a:r>
                <a:rPr lang="en-US" b="1" dirty="0">
                  <a:solidFill>
                    <a:srgbClr val="FF0000"/>
                  </a:solidFill>
                </a:rPr>
                <a:t>1</a:t>
              </a:r>
            </a:p>
          </p:txBody>
        </p:sp>
        <p:sp>
          <p:nvSpPr>
            <p:cNvPr id="21" name="TextBox 20"/>
            <p:cNvSpPr txBox="1"/>
            <p:nvPr/>
          </p:nvSpPr>
          <p:spPr>
            <a:xfrm>
              <a:off x="1856032" y="2999358"/>
              <a:ext cx="228600" cy="369333"/>
            </a:xfrm>
            <a:prstGeom prst="rect">
              <a:avLst/>
            </a:prstGeom>
            <a:noFill/>
            <a:ln w="19050">
              <a:solidFill>
                <a:schemeClr val="tx1"/>
              </a:solidFill>
            </a:ln>
          </p:spPr>
          <p:txBody>
            <a:bodyPr wrap="square" rtlCol="0">
              <a:spAutoFit/>
            </a:bodyPr>
            <a:lstStyle/>
            <a:p>
              <a:r>
                <a:rPr lang="en-US" b="1" dirty="0">
                  <a:solidFill>
                    <a:srgbClr val="FF0000"/>
                  </a:solidFill>
                </a:rPr>
                <a:t>5</a:t>
              </a:r>
            </a:p>
          </p:txBody>
        </p:sp>
        <p:sp>
          <p:nvSpPr>
            <p:cNvPr id="22" name="TextBox 21"/>
            <p:cNvSpPr txBox="1"/>
            <p:nvPr/>
          </p:nvSpPr>
          <p:spPr>
            <a:xfrm>
              <a:off x="4835941" y="3374660"/>
              <a:ext cx="299825" cy="369333"/>
            </a:xfrm>
            <a:prstGeom prst="rect">
              <a:avLst/>
            </a:prstGeom>
            <a:noFill/>
            <a:ln w="19050">
              <a:solidFill>
                <a:schemeClr val="tx1"/>
              </a:solidFill>
            </a:ln>
          </p:spPr>
          <p:txBody>
            <a:bodyPr wrap="square" rtlCol="0">
              <a:spAutoFit/>
            </a:bodyPr>
            <a:lstStyle/>
            <a:p>
              <a:r>
                <a:rPr lang="en-US" b="1" dirty="0">
                  <a:solidFill>
                    <a:srgbClr val="FF0000"/>
                  </a:solidFill>
                </a:rPr>
                <a:t>6</a:t>
              </a:r>
            </a:p>
          </p:txBody>
        </p:sp>
        <p:sp>
          <p:nvSpPr>
            <p:cNvPr id="23" name="TextBox 22"/>
            <p:cNvSpPr txBox="1"/>
            <p:nvPr/>
          </p:nvSpPr>
          <p:spPr>
            <a:xfrm>
              <a:off x="295770" y="3559328"/>
              <a:ext cx="228600" cy="369331"/>
            </a:xfrm>
            <a:prstGeom prst="rect">
              <a:avLst/>
            </a:prstGeom>
            <a:noFill/>
            <a:ln w="19050">
              <a:solidFill>
                <a:schemeClr val="tx1"/>
              </a:solidFill>
            </a:ln>
          </p:spPr>
          <p:txBody>
            <a:bodyPr wrap="square" rtlCol="0">
              <a:spAutoFit/>
            </a:bodyPr>
            <a:lstStyle/>
            <a:p>
              <a:r>
                <a:rPr lang="en-US" b="1" dirty="0">
                  <a:solidFill>
                    <a:srgbClr val="FF0000"/>
                  </a:solidFill>
                </a:rPr>
                <a:t>4</a:t>
              </a:r>
            </a:p>
          </p:txBody>
        </p:sp>
        <p:sp>
          <p:nvSpPr>
            <p:cNvPr id="24" name="TextBox 23"/>
            <p:cNvSpPr txBox="1"/>
            <p:nvPr/>
          </p:nvSpPr>
          <p:spPr>
            <a:xfrm>
              <a:off x="4948205" y="2977793"/>
              <a:ext cx="331073" cy="390898"/>
            </a:xfrm>
            <a:prstGeom prst="rect">
              <a:avLst/>
            </a:prstGeom>
            <a:noFill/>
            <a:ln w="19050">
              <a:solidFill>
                <a:schemeClr val="tx1"/>
              </a:solidFill>
            </a:ln>
          </p:spPr>
          <p:txBody>
            <a:bodyPr wrap="square" rtlCol="0">
              <a:spAutoFit/>
            </a:bodyPr>
            <a:lstStyle/>
            <a:p>
              <a:r>
                <a:rPr lang="en-US" b="1" dirty="0">
                  <a:solidFill>
                    <a:srgbClr val="FF0000"/>
                  </a:solidFill>
                </a:rPr>
                <a:t>3</a:t>
              </a:r>
            </a:p>
          </p:txBody>
        </p:sp>
        <p:sp>
          <p:nvSpPr>
            <p:cNvPr id="25" name="TextBox 24"/>
            <p:cNvSpPr txBox="1"/>
            <p:nvPr/>
          </p:nvSpPr>
          <p:spPr>
            <a:xfrm>
              <a:off x="618760" y="2977792"/>
              <a:ext cx="228600" cy="369332"/>
            </a:xfrm>
            <a:prstGeom prst="rect">
              <a:avLst/>
            </a:prstGeom>
            <a:noFill/>
            <a:ln w="19050">
              <a:solidFill>
                <a:schemeClr val="tx1"/>
              </a:solidFill>
            </a:ln>
          </p:spPr>
          <p:txBody>
            <a:bodyPr wrap="square" rtlCol="0">
              <a:spAutoFit/>
            </a:bodyPr>
            <a:lstStyle/>
            <a:p>
              <a:r>
                <a:rPr lang="en-US" b="1" dirty="0">
                  <a:solidFill>
                    <a:srgbClr val="FF0000"/>
                  </a:solidFill>
                </a:rPr>
                <a:t>2</a:t>
              </a:r>
            </a:p>
          </p:txBody>
        </p:sp>
      </p:grpSp>
      <p:sp>
        <p:nvSpPr>
          <p:cNvPr id="26" name="TextBox 25"/>
          <p:cNvSpPr txBox="1"/>
          <p:nvPr/>
        </p:nvSpPr>
        <p:spPr>
          <a:xfrm>
            <a:off x="7772400" y="2553924"/>
            <a:ext cx="297685" cy="369332"/>
          </a:xfrm>
          <a:prstGeom prst="rect">
            <a:avLst/>
          </a:prstGeom>
          <a:noFill/>
          <a:ln>
            <a:solidFill>
              <a:srgbClr val="FF0000"/>
            </a:solidFill>
          </a:ln>
        </p:spPr>
        <p:txBody>
          <a:bodyPr wrap="square" rtlCol="0">
            <a:spAutoFit/>
          </a:bodyPr>
          <a:lstStyle/>
          <a:p>
            <a:r>
              <a:rPr lang="en-US" b="1" dirty="0">
                <a:solidFill>
                  <a:srgbClr val="FF0000"/>
                </a:solidFill>
              </a:rPr>
              <a:t>7</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536"/>
            <a:ext cx="8229600" cy="1143000"/>
          </a:xfrm>
        </p:spPr>
        <p:txBody>
          <a:bodyPr>
            <a:normAutofit/>
          </a:bodyPr>
          <a:lstStyle/>
          <a:p>
            <a:pPr algn="l"/>
            <a:r>
              <a:rPr lang="en-US" sz="3600" dirty="0"/>
              <a:t>Executive- Operations Section</a:t>
            </a:r>
          </a:p>
        </p:txBody>
      </p:sp>
      <p:sp>
        <p:nvSpPr>
          <p:cNvPr id="4" name="Slide Number Placeholder 3"/>
          <p:cNvSpPr>
            <a:spLocks noGrp="1"/>
          </p:cNvSpPr>
          <p:nvPr>
            <p:ph type="sldNum" sz="quarter" idx="12"/>
          </p:nvPr>
        </p:nvSpPr>
        <p:spPr/>
        <p:txBody>
          <a:bodyPr/>
          <a:lstStyle/>
          <a:p>
            <a:fld id="{B6F15528-21DE-4FAA-801E-634DDDAF4B2B}" type="slidenum">
              <a:rPr lang="en-US" smtClean="0"/>
              <a:pPr/>
              <a:t>8</a:t>
            </a:fld>
            <a:endParaRPr lang="en-US"/>
          </a:p>
        </p:txBody>
      </p:sp>
      <p:sp>
        <p:nvSpPr>
          <p:cNvPr id="6" name="Rectangle 5"/>
          <p:cNvSpPr/>
          <p:nvPr/>
        </p:nvSpPr>
        <p:spPr>
          <a:xfrm>
            <a:off x="590550" y="4899597"/>
            <a:ext cx="4572000" cy="1477328"/>
          </a:xfrm>
          <a:prstGeom prst="rect">
            <a:avLst/>
          </a:prstGeom>
        </p:spPr>
        <p:txBody>
          <a:bodyPr>
            <a:spAutoFit/>
          </a:bodyPr>
          <a:lstStyle/>
          <a:p>
            <a:pPr marL="228600" indent="-228600">
              <a:buFont typeface="+mj-lt"/>
              <a:buAutoNum type="arabicPeriod"/>
            </a:pPr>
            <a:r>
              <a:rPr lang="en-US" b="1" dirty="0"/>
              <a:t>Measure analysis icon- </a:t>
            </a:r>
            <a:r>
              <a:rPr lang="en-US" dirty="0"/>
              <a:t>detailed information associated with selected measure, perform ad hoc analysis</a:t>
            </a:r>
          </a:p>
          <a:p>
            <a:pPr marL="228600" indent="-228600">
              <a:buFont typeface="+mj-lt"/>
              <a:buAutoNum type="arabicPeriod"/>
            </a:pPr>
            <a:r>
              <a:rPr lang="en-US" b="1" dirty="0"/>
              <a:t>Info Icon- </a:t>
            </a:r>
            <a:r>
              <a:rPr lang="en-US" dirty="0"/>
              <a:t>to see measure overview  definition, trended data and graph</a:t>
            </a:r>
          </a:p>
        </p:txBody>
      </p:sp>
      <p:pic>
        <p:nvPicPr>
          <p:cNvPr id="3" name="Picture 2"/>
          <p:cNvPicPr>
            <a:picLocks noChangeAspect="1"/>
          </p:cNvPicPr>
          <p:nvPr/>
        </p:nvPicPr>
        <p:blipFill>
          <a:blip r:embed="rId2"/>
          <a:stretch>
            <a:fillRect/>
          </a:stretch>
        </p:blipFill>
        <p:spPr>
          <a:xfrm>
            <a:off x="438150" y="1623474"/>
            <a:ext cx="5029200" cy="2676525"/>
          </a:xfrm>
          <a:prstGeom prst="rect">
            <a:avLst/>
          </a:prstGeom>
        </p:spPr>
      </p:pic>
      <p:cxnSp>
        <p:nvCxnSpPr>
          <p:cNvPr id="11" name="Straight Arrow Connector 10"/>
          <p:cNvCxnSpPr/>
          <p:nvPr/>
        </p:nvCxnSpPr>
        <p:spPr>
          <a:xfrm flipV="1">
            <a:off x="1066800" y="1981200"/>
            <a:ext cx="3790950" cy="2971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2" name="Straight Arrow Connector 11"/>
          <p:cNvCxnSpPr/>
          <p:nvPr/>
        </p:nvCxnSpPr>
        <p:spPr>
          <a:xfrm flipV="1">
            <a:off x="3800475" y="1905000"/>
            <a:ext cx="1371600" cy="391795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5" name="Picture 4"/>
          <p:cNvPicPr>
            <a:picLocks noChangeAspect="1"/>
          </p:cNvPicPr>
          <p:nvPr/>
        </p:nvPicPr>
        <p:blipFill>
          <a:blip r:embed="rId3"/>
          <a:stretch>
            <a:fillRect/>
          </a:stretch>
        </p:blipFill>
        <p:spPr>
          <a:xfrm>
            <a:off x="6010275" y="432372"/>
            <a:ext cx="3133725" cy="3295650"/>
          </a:xfrm>
          <a:prstGeom prst="rect">
            <a:avLst/>
          </a:prstGeom>
        </p:spPr>
      </p:pic>
      <p:cxnSp>
        <p:nvCxnSpPr>
          <p:cNvPr id="14" name="Straight Arrow Connector 13"/>
          <p:cNvCxnSpPr/>
          <p:nvPr/>
        </p:nvCxnSpPr>
        <p:spPr>
          <a:xfrm flipV="1">
            <a:off x="5334000" y="1023876"/>
            <a:ext cx="676275" cy="79622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75416342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49237" y="131603"/>
            <a:ext cx="8229600" cy="1143000"/>
          </a:xfrm>
        </p:spPr>
        <p:txBody>
          <a:bodyPr/>
          <a:lstStyle/>
          <a:p>
            <a:r>
              <a:rPr lang="en-US" dirty="0"/>
              <a:t>Executive Dashboard</a:t>
            </a:r>
          </a:p>
        </p:txBody>
      </p:sp>
      <p:sp>
        <p:nvSpPr>
          <p:cNvPr id="4" name="Slide Number Placeholder 3"/>
          <p:cNvSpPr>
            <a:spLocks noGrp="1"/>
          </p:cNvSpPr>
          <p:nvPr>
            <p:ph type="sldNum" sz="quarter" idx="12"/>
          </p:nvPr>
        </p:nvSpPr>
        <p:spPr/>
        <p:txBody>
          <a:bodyPr/>
          <a:lstStyle/>
          <a:p>
            <a:fld id="{B6F15528-21DE-4FAA-801E-634DDDAF4B2B}" type="slidenum">
              <a:rPr lang="en-US" smtClean="0"/>
              <a:pPr/>
              <a:t>9</a:t>
            </a:fld>
            <a:endParaRPr lang="en-US"/>
          </a:p>
        </p:txBody>
      </p:sp>
      <p:sp>
        <p:nvSpPr>
          <p:cNvPr id="10" name="TextBox 9"/>
          <p:cNvSpPr txBox="1"/>
          <p:nvPr/>
        </p:nvSpPr>
        <p:spPr>
          <a:xfrm>
            <a:off x="4743373" y="4724400"/>
            <a:ext cx="3360003" cy="1477328"/>
          </a:xfrm>
          <a:prstGeom prst="rect">
            <a:avLst/>
          </a:prstGeom>
          <a:noFill/>
        </p:spPr>
        <p:txBody>
          <a:bodyPr wrap="square" rtlCol="0">
            <a:spAutoFit/>
          </a:bodyPr>
          <a:lstStyle/>
          <a:p>
            <a:r>
              <a:rPr lang="en-US" dirty="0">
                <a:solidFill>
                  <a:srgbClr val="FF0000"/>
                </a:solidFill>
              </a:rPr>
              <a:t>Left click on any value (number or graphical)to launch the default analysis--  NOTE: Default analysis maintains period to period comparison</a:t>
            </a:r>
          </a:p>
        </p:txBody>
      </p:sp>
      <p:cxnSp>
        <p:nvCxnSpPr>
          <p:cNvPr id="11" name="Straight Arrow Connector 10"/>
          <p:cNvCxnSpPr>
            <a:cxnSpLocks/>
          </p:cNvCxnSpPr>
          <p:nvPr/>
        </p:nvCxnSpPr>
        <p:spPr>
          <a:xfrm flipV="1">
            <a:off x="3145110" y="2898648"/>
            <a:ext cx="640506" cy="715503"/>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 name="Picture 2"/>
          <p:cNvPicPr>
            <a:picLocks noChangeAspect="1"/>
          </p:cNvPicPr>
          <p:nvPr/>
        </p:nvPicPr>
        <p:blipFill>
          <a:blip r:embed="rId3"/>
          <a:stretch>
            <a:fillRect/>
          </a:stretch>
        </p:blipFill>
        <p:spPr>
          <a:xfrm>
            <a:off x="342123" y="1251068"/>
            <a:ext cx="4869561" cy="2695575"/>
          </a:xfrm>
          <a:prstGeom prst="rect">
            <a:avLst/>
          </a:prstGeom>
        </p:spPr>
      </p:pic>
      <p:pic>
        <p:nvPicPr>
          <p:cNvPr id="5" name="Picture 4"/>
          <p:cNvPicPr>
            <a:picLocks noChangeAspect="1"/>
          </p:cNvPicPr>
          <p:nvPr/>
        </p:nvPicPr>
        <p:blipFill>
          <a:blip r:embed="rId4"/>
          <a:stretch>
            <a:fillRect/>
          </a:stretch>
        </p:blipFill>
        <p:spPr>
          <a:xfrm>
            <a:off x="0" y="3297315"/>
            <a:ext cx="4564037" cy="3161506"/>
          </a:xfrm>
          <a:prstGeom prst="rect">
            <a:avLst/>
          </a:prstGeom>
        </p:spPr>
      </p:pic>
      <p:sp>
        <p:nvSpPr>
          <p:cNvPr id="13" name="Oval 12"/>
          <p:cNvSpPr/>
          <p:nvPr/>
        </p:nvSpPr>
        <p:spPr>
          <a:xfrm>
            <a:off x="1832304" y="4126616"/>
            <a:ext cx="1828800" cy="555615"/>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5" name="Straight Arrow Connector 14"/>
          <p:cNvCxnSpPr/>
          <p:nvPr/>
        </p:nvCxnSpPr>
        <p:spPr>
          <a:xfrm flipH="1" flipV="1">
            <a:off x="3577650" y="4369599"/>
            <a:ext cx="1353518" cy="1031702"/>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cxnSp>
        <p:nvCxnSpPr>
          <p:cNvPr id="17" name="Straight Arrow Connector 16"/>
          <p:cNvCxnSpPr/>
          <p:nvPr/>
        </p:nvCxnSpPr>
        <p:spPr>
          <a:xfrm flipH="1">
            <a:off x="3331153" y="2144562"/>
            <a:ext cx="1314191" cy="250893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p:cNvCxnSpPr/>
          <p:nvPr/>
        </p:nvCxnSpPr>
        <p:spPr>
          <a:xfrm flipH="1">
            <a:off x="2605208" y="2306563"/>
            <a:ext cx="725945" cy="226543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22" name="Picture 21"/>
          <p:cNvPicPr>
            <a:picLocks noChangeAspect="1"/>
          </p:cNvPicPr>
          <p:nvPr/>
        </p:nvPicPr>
        <p:blipFill>
          <a:blip r:embed="rId5"/>
          <a:stretch>
            <a:fillRect/>
          </a:stretch>
        </p:blipFill>
        <p:spPr>
          <a:xfrm>
            <a:off x="5326761" y="1001165"/>
            <a:ext cx="3714750" cy="1857375"/>
          </a:xfrm>
          <a:prstGeom prst="rect">
            <a:avLst/>
          </a:prstGeom>
        </p:spPr>
      </p:pic>
      <p:sp>
        <p:nvSpPr>
          <p:cNvPr id="25" name="Rectangle 24"/>
          <p:cNvSpPr/>
          <p:nvPr/>
        </p:nvSpPr>
        <p:spPr>
          <a:xfrm>
            <a:off x="2238564" y="2034096"/>
            <a:ext cx="1905000" cy="533400"/>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7" name="Straight Arrow Connector 26"/>
          <p:cNvCxnSpPr/>
          <p:nvPr/>
        </p:nvCxnSpPr>
        <p:spPr>
          <a:xfrm flipH="1">
            <a:off x="1832304" y="2567496"/>
            <a:ext cx="914400" cy="871785"/>
          </a:xfrm>
          <a:prstGeom prst="straightConnector1">
            <a:avLst/>
          </a:prstGeom>
          <a:ln>
            <a:tailEnd type="triangle"/>
          </a:ln>
        </p:spPr>
        <p:style>
          <a:lnRef idx="2">
            <a:schemeClr val="dk1"/>
          </a:lnRef>
          <a:fillRef idx="0">
            <a:schemeClr val="dk1"/>
          </a:fillRef>
          <a:effectRef idx="1">
            <a:schemeClr val="dk1"/>
          </a:effectRef>
          <a:fontRef idx="minor">
            <a:schemeClr val="tx1"/>
          </a:fontRef>
        </p:style>
      </p:cxnSp>
      <p:sp>
        <p:nvSpPr>
          <p:cNvPr id="28" name="TextBox 27"/>
          <p:cNvSpPr txBox="1"/>
          <p:nvPr/>
        </p:nvSpPr>
        <p:spPr>
          <a:xfrm>
            <a:off x="5402391" y="2949010"/>
            <a:ext cx="3429000" cy="1477328"/>
          </a:xfrm>
          <a:prstGeom prst="rect">
            <a:avLst/>
          </a:prstGeom>
          <a:noFill/>
        </p:spPr>
        <p:txBody>
          <a:bodyPr wrap="square" rtlCol="0">
            <a:spAutoFit/>
          </a:bodyPr>
          <a:lstStyle/>
          <a:p>
            <a:r>
              <a:rPr lang="en-US" dirty="0"/>
              <a:t>Standard Measure Analysis allows for deeper diving but does not maintain period to period comparison – Advantage – allows for more custom summary fields</a:t>
            </a:r>
          </a:p>
        </p:txBody>
      </p:sp>
      <p:cxnSp>
        <p:nvCxnSpPr>
          <p:cNvPr id="32" name="Straight Arrow Connector 31"/>
          <p:cNvCxnSpPr/>
          <p:nvPr/>
        </p:nvCxnSpPr>
        <p:spPr>
          <a:xfrm flipH="1" flipV="1">
            <a:off x="4743373" y="1600200"/>
            <a:ext cx="1276427" cy="140318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62294188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3046</TotalTime>
  <Words>1267</Words>
  <Application>Microsoft Office PowerPoint</Application>
  <PresentationFormat>On-screen Show (4:3)</PresentationFormat>
  <Paragraphs>187</Paragraphs>
  <Slides>35</Slides>
  <Notes>11</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35</vt:i4>
      </vt:variant>
    </vt:vector>
  </HeadingPairs>
  <TitlesOfParts>
    <vt:vector size="38" baseType="lpstr">
      <vt:lpstr>Arial</vt:lpstr>
      <vt:lpstr>Calibri</vt:lpstr>
      <vt:lpstr>Office Theme</vt:lpstr>
      <vt:lpstr>Measure Factory User Guide</vt:lpstr>
      <vt:lpstr>Login</vt:lpstr>
      <vt:lpstr>Dashboard Launch Screen</vt:lpstr>
      <vt:lpstr>Dashboard Focus</vt:lpstr>
      <vt:lpstr>Dashboard Focus Cont.</vt:lpstr>
      <vt:lpstr>Definitions</vt:lpstr>
      <vt:lpstr>PowerPoint Presentation</vt:lpstr>
      <vt:lpstr>Executive- Operations Section</vt:lpstr>
      <vt:lpstr>Executive Dashboard</vt:lpstr>
      <vt:lpstr>Executive- Measure Analysis</vt:lpstr>
      <vt:lpstr>Executive- Measure Definition- Info Icon</vt:lpstr>
      <vt:lpstr>PowerPoint Presentation</vt:lpstr>
      <vt:lpstr>PowerPoint Presentation</vt:lpstr>
      <vt:lpstr>PowerPoint Presentation</vt:lpstr>
      <vt:lpstr>PowerPoint Presentation</vt:lpstr>
      <vt:lpstr>PowerPoint Presentation</vt:lpstr>
      <vt:lpstr>Census- Current Census Tab  Detail Page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Outcomes Readmissions Tab- Disease Specific</vt:lpstr>
      <vt:lpstr>Outcomes- Readmissions Tab-  Analyze Icon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Beth Grimes</dc:creator>
  <cp:lastModifiedBy>Elizabeth</cp:lastModifiedBy>
  <cp:revision>170</cp:revision>
  <cp:lastPrinted>2015-10-27T19:02:05Z</cp:lastPrinted>
  <dcterms:created xsi:type="dcterms:W3CDTF">2006-08-16T00:00:00Z</dcterms:created>
  <dcterms:modified xsi:type="dcterms:W3CDTF">2017-11-26T14:09:19Z</dcterms:modified>
</cp:coreProperties>
</file>